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3"/>
  </p:notesMasterIdLst>
  <p:handoutMasterIdLst>
    <p:handoutMasterId r:id="rId24"/>
  </p:handoutMasterIdLst>
  <p:sldIdLst>
    <p:sldId id="291" r:id="rId2"/>
    <p:sldId id="277" r:id="rId3"/>
    <p:sldId id="264" r:id="rId4"/>
    <p:sldId id="286" r:id="rId5"/>
    <p:sldId id="289" r:id="rId6"/>
    <p:sldId id="261" r:id="rId7"/>
    <p:sldId id="287" r:id="rId8"/>
    <p:sldId id="265" r:id="rId9"/>
    <p:sldId id="288" r:id="rId10"/>
    <p:sldId id="279" r:id="rId11"/>
    <p:sldId id="275" r:id="rId12"/>
    <p:sldId id="290" r:id="rId13"/>
    <p:sldId id="292" r:id="rId14"/>
    <p:sldId id="293" r:id="rId15"/>
    <p:sldId id="285" r:id="rId16"/>
    <p:sldId id="283" r:id="rId17"/>
    <p:sldId id="284" r:id="rId18"/>
    <p:sldId id="276" r:id="rId19"/>
    <p:sldId id="294" r:id="rId20"/>
    <p:sldId id="278"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25"/>
  </p:normalViewPr>
  <p:slideViewPr>
    <p:cSldViewPr snapToGrid="0">
      <p:cViewPr varScale="1">
        <p:scale>
          <a:sx n="49" d="100"/>
          <a:sy n="49" d="100"/>
        </p:scale>
        <p:origin x="346" y="53"/>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86" d="100"/>
          <a:sy n="86" d="100"/>
        </p:scale>
        <p:origin x="39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9/11/2020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9/11/2020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ourselves</a:t>
            </a:r>
          </a:p>
        </p:txBody>
      </p:sp>
      <p:sp>
        <p:nvSpPr>
          <p:cNvPr id="4" name="Slide Number Placeholder 3"/>
          <p:cNvSpPr>
            <a:spLocks noGrp="1"/>
          </p:cNvSpPr>
          <p:nvPr>
            <p:ph type="sldNum" sz="quarter" idx="5"/>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3065630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 Tell an anecdote for class about gun control incident in ENG 102. What happens in the classroom stays in the classroom. </a:t>
            </a:r>
          </a:p>
        </p:txBody>
      </p:sp>
      <p:sp>
        <p:nvSpPr>
          <p:cNvPr id="4" name="Slide Number Placeholder 3"/>
          <p:cNvSpPr>
            <a:spLocks noGrp="1"/>
          </p:cNvSpPr>
          <p:nvPr>
            <p:ph type="sldNum" sz="quarter" idx="5"/>
          </p:nvPr>
        </p:nvSpPr>
        <p:spPr/>
        <p:txBody>
          <a:bodyPr/>
          <a:lstStyle/>
          <a:p>
            <a:fld id="{097BF0A6-9DE7-4D4F-86C7-D6F614E29483}" type="slidenum">
              <a:rPr lang="en-US" smtClean="0"/>
              <a:t>10</a:t>
            </a:fld>
            <a:endParaRPr lang="en-US" dirty="0"/>
          </a:p>
        </p:txBody>
      </p:sp>
    </p:spTree>
    <p:extLst>
      <p:ext uri="{BB962C8B-B14F-4D97-AF65-F5344CB8AC3E}">
        <p14:creationId xmlns:p14="http://schemas.microsoft.com/office/powerpoint/2010/main" val="1154207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 Give topic example </a:t>
            </a:r>
          </a:p>
        </p:txBody>
      </p:sp>
      <p:sp>
        <p:nvSpPr>
          <p:cNvPr id="4" name="Slide Number Placeholder 3"/>
          <p:cNvSpPr>
            <a:spLocks noGrp="1"/>
          </p:cNvSpPr>
          <p:nvPr>
            <p:ph type="sldNum" sz="quarter" idx="5"/>
          </p:nvPr>
        </p:nvSpPr>
        <p:spPr/>
        <p:txBody>
          <a:bodyPr/>
          <a:lstStyle/>
          <a:p>
            <a:fld id="{097BF0A6-9DE7-4D4F-86C7-D6F614E29483}" type="slidenum">
              <a:rPr lang="en-US" smtClean="0"/>
              <a:t>11</a:t>
            </a:fld>
            <a:endParaRPr lang="en-US" dirty="0"/>
          </a:p>
        </p:txBody>
      </p:sp>
    </p:spTree>
    <p:extLst>
      <p:ext uri="{BB962C8B-B14F-4D97-AF65-F5344CB8AC3E}">
        <p14:creationId xmlns:p14="http://schemas.microsoft.com/office/powerpoint/2010/main" val="69175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Sheliah</a:t>
            </a:r>
            <a:endParaRPr lang="en-US" dirty="0"/>
          </a:p>
        </p:txBody>
      </p:sp>
      <p:sp>
        <p:nvSpPr>
          <p:cNvPr id="4" name="Slide Number Placeholder 3"/>
          <p:cNvSpPr>
            <a:spLocks noGrp="1"/>
          </p:cNvSpPr>
          <p:nvPr>
            <p:ph type="sldNum" sz="quarter" idx="5"/>
          </p:nvPr>
        </p:nvSpPr>
        <p:spPr/>
        <p:txBody>
          <a:bodyPr/>
          <a:lstStyle/>
          <a:p>
            <a:fld id="{097BF0A6-9DE7-4D4F-86C7-D6F614E29483}" type="slidenum">
              <a:rPr lang="en-US" smtClean="0"/>
              <a:t>12</a:t>
            </a:fld>
            <a:endParaRPr lang="en-US" dirty="0"/>
          </a:p>
        </p:txBody>
      </p:sp>
    </p:spTree>
    <p:extLst>
      <p:ext uri="{BB962C8B-B14F-4D97-AF65-F5344CB8AC3E}">
        <p14:creationId xmlns:p14="http://schemas.microsoft.com/office/powerpoint/2010/main" val="3840375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Tracy – give some examples of perspective and propaganda</a:t>
            </a:r>
          </a:p>
        </p:txBody>
      </p:sp>
      <p:sp>
        <p:nvSpPr>
          <p:cNvPr id="4" name="Slide Number Placeholder 3"/>
          <p:cNvSpPr>
            <a:spLocks noGrp="1"/>
          </p:cNvSpPr>
          <p:nvPr>
            <p:ph type="sldNum" sz="quarter" idx="5"/>
          </p:nvPr>
        </p:nvSpPr>
        <p:spPr/>
        <p:txBody>
          <a:bodyPr/>
          <a:lstStyle/>
          <a:p>
            <a:fld id="{097BF0A6-9DE7-4D4F-86C7-D6F614E29483}" type="slidenum">
              <a:rPr lang="en-US" smtClean="0"/>
              <a:t>13</a:t>
            </a:fld>
            <a:endParaRPr lang="en-US" dirty="0"/>
          </a:p>
        </p:txBody>
      </p:sp>
    </p:spTree>
    <p:extLst>
      <p:ext uri="{BB962C8B-B14F-4D97-AF65-F5344CB8AC3E}">
        <p14:creationId xmlns:p14="http://schemas.microsoft.com/office/powerpoint/2010/main" val="668612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 Some additional topics and ideas…. Change</a:t>
            </a:r>
            <a:r>
              <a:rPr lang="en-US" baseline="0" dirty="0"/>
              <a:t> to comparison of one that is more….try vaccination. Is a public service announcement propaganda? </a:t>
            </a:r>
            <a:endParaRPr lang="en-US" dirty="0"/>
          </a:p>
        </p:txBody>
      </p:sp>
      <p:sp>
        <p:nvSpPr>
          <p:cNvPr id="4" name="Slide Number Placeholder 3"/>
          <p:cNvSpPr>
            <a:spLocks noGrp="1"/>
          </p:cNvSpPr>
          <p:nvPr>
            <p:ph type="sldNum" sz="quarter" idx="10"/>
          </p:nvPr>
        </p:nvSpPr>
        <p:spPr/>
        <p:txBody>
          <a:bodyPr/>
          <a:lstStyle/>
          <a:p>
            <a:fld id="{097BF0A6-9DE7-4D4F-86C7-D6F614E29483}" type="slidenum">
              <a:rPr lang="en-US" smtClean="0"/>
              <a:t>14</a:t>
            </a:fld>
            <a:endParaRPr lang="en-US" dirty="0"/>
          </a:p>
        </p:txBody>
      </p:sp>
    </p:spTree>
    <p:extLst>
      <p:ext uri="{BB962C8B-B14F-4D97-AF65-F5344CB8AC3E}">
        <p14:creationId xmlns:p14="http://schemas.microsoft.com/office/powerpoint/2010/main" val="35944270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 What are they trying to motivate viewers to do? Is this reality or opinion?</a:t>
            </a:r>
          </a:p>
        </p:txBody>
      </p:sp>
      <p:sp>
        <p:nvSpPr>
          <p:cNvPr id="4" name="Slide Number Placeholder 3"/>
          <p:cNvSpPr>
            <a:spLocks noGrp="1"/>
          </p:cNvSpPr>
          <p:nvPr>
            <p:ph type="sldNum" sz="quarter" idx="5"/>
          </p:nvPr>
        </p:nvSpPr>
        <p:spPr/>
        <p:txBody>
          <a:bodyPr/>
          <a:lstStyle/>
          <a:p>
            <a:fld id="{097BF0A6-9DE7-4D4F-86C7-D6F614E29483}" type="slidenum">
              <a:rPr lang="en-US" smtClean="0"/>
              <a:t>15</a:t>
            </a:fld>
            <a:endParaRPr lang="en-US" dirty="0"/>
          </a:p>
        </p:txBody>
      </p:sp>
    </p:spTree>
    <p:extLst>
      <p:ext uri="{BB962C8B-B14F-4D97-AF65-F5344CB8AC3E}">
        <p14:creationId xmlns:p14="http://schemas.microsoft.com/office/powerpoint/2010/main" val="2574113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 Let’s look at who reports</a:t>
            </a:r>
            <a:r>
              <a:rPr lang="en-US" baseline="0" dirty="0"/>
              <a:t> the more serious information in our lives….</a:t>
            </a:r>
            <a:endParaRPr lang="en-US" dirty="0"/>
          </a:p>
        </p:txBody>
      </p:sp>
      <p:sp>
        <p:nvSpPr>
          <p:cNvPr id="4" name="Slide Number Placeholder 3"/>
          <p:cNvSpPr>
            <a:spLocks noGrp="1"/>
          </p:cNvSpPr>
          <p:nvPr>
            <p:ph type="sldNum" sz="quarter" idx="10"/>
          </p:nvPr>
        </p:nvSpPr>
        <p:spPr/>
        <p:txBody>
          <a:bodyPr/>
          <a:lstStyle/>
          <a:p>
            <a:fld id="{097BF0A6-9DE7-4D4F-86C7-D6F614E29483}" type="slidenum">
              <a:rPr lang="en-US" smtClean="0"/>
              <a:t>16</a:t>
            </a:fld>
            <a:endParaRPr lang="en-US" dirty="0"/>
          </a:p>
        </p:txBody>
      </p:sp>
    </p:spTree>
    <p:extLst>
      <p:ext uri="{BB962C8B-B14F-4D97-AF65-F5344CB8AC3E}">
        <p14:creationId xmlns:p14="http://schemas.microsoft.com/office/powerpoint/2010/main" val="1491470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 Find this again. As a professor I have to research</a:t>
            </a:r>
            <a:r>
              <a:rPr lang="en-US" baseline="0" dirty="0"/>
              <a:t> source just like </a:t>
            </a:r>
            <a:r>
              <a:rPr lang="en-US" baseline="0" dirty="0" err="1"/>
              <a:t>im</a:t>
            </a:r>
            <a:r>
              <a:rPr lang="en-US" baseline="0" dirty="0"/>
              <a:t> asking my students. </a:t>
            </a:r>
            <a:endParaRPr lang="en-US" dirty="0"/>
          </a:p>
        </p:txBody>
      </p:sp>
      <p:sp>
        <p:nvSpPr>
          <p:cNvPr id="4" name="Slide Number Placeholder 3"/>
          <p:cNvSpPr>
            <a:spLocks noGrp="1"/>
          </p:cNvSpPr>
          <p:nvPr>
            <p:ph type="sldNum" sz="quarter" idx="10"/>
          </p:nvPr>
        </p:nvSpPr>
        <p:spPr/>
        <p:txBody>
          <a:bodyPr/>
          <a:lstStyle/>
          <a:p>
            <a:fld id="{097BF0A6-9DE7-4D4F-86C7-D6F614E29483}" type="slidenum">
              <a:rPr lang="en-US" smtClean="0"/>
              <a:t>17</a:t>
            </a:fld>
            <a:endParaRPr lang="en-US" dirty="0"/>
          </a:p>
        </p:txBody>
      </p:sp>
    </p:spTree>
    <p:extLst>
      <p:ext uri="{BB962C8B-B14F-4D97-AF65-F5344CB8AC3E}">
        <p14:creationId xmlns:p14="http://schemas.microsoft.com/office/powerpoint/2010/main" val="1885231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a:t>
            </a:r>
          </a:p>
        </p:txBody>
      </p:sp>
      <p:sp>
        <p:nvSpPr>
          <p:cNvPr id="4" name="Slide Number Placeholder 3"/>
          <p:cNvSpPr>
            <a:spLocks noGrp="1"/>
          </p:cNvSpPr>
          <p:nvPr>
            <p:ph type="sldNum" sz="quarter" idx="5"/>
          </p:nvPr>
        </p:nvSpPr>
        <p:spPr/>
        <p:txBody>
          <a:bodyPr/>
          <a:lstStyle/>
          <a:p>
            <a:fld id="{097BF0A6-9DE7-4D4F-86C7-D6F614E29483}" type="slidenum">
              <a:rPr lang="en-US" smtClean="0"/>
              <a:t>18</a:t>
            </a:fld>
            <a:endParaRPr lang="en-US" dirty="0"/>
          </a:p>
        </p:txBody>
      </p:sp>
    </p:spTree>
    <p:extLst>
      <p:ext uri="{BB962C8B-B14F-4D97-AF65-F5344CB8AC3E}">
        <p14:creationId xmlns:p14="http://schemas.microsoft.com/office/powerpoint/2010/main" val="14326978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Tracy</a:t>
            </a:r>
          </a:p>
        </p:txBody>
      </p:sp>
      <p:sp>
        <p:nvSpPr>
          <p:cNvPr id="4" name="Slide Number Placeholder 3"/>
          <p:cNvSpPr>
            <a:spLocks noGrp="1"/>
          </p:cNvSpPr>
          <p:nvPr>
            <p:ph type="sldNum" sz="quarter" idx="5"/>
          </p:nvPr>
        </p:nvSpPr>
        <p:spPr/>
        <p:txBody>
          <a:bodyPr/>
          <a:lstStyle/>
          <a:p>
            <a:fld id="{097BF0A6-9DE7-4D4F-86C7-D6F614E29483}" type="slidenum">
              <a:rPr lang="en-US" smtClean="0"/>
              <a:t>19</a:t>
            </a:fld>
            <a:endParaRPr lang="en-US" dirty="0"/>
          </a:p>
        </p:txBody>
      </p:sp>
    </p:spTree>
    <p:extLst>
      <p:ext uri="{BB962C8B-B14F-4D97-AF65-F5344CB8AC3E}">
        <p14:creationId xmlns:p14="http://schemas.microsoft.com/office/powerpoint/2010/main" val="93861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 T-Mobile ad</a:t>
            </a:r>
          </a:p>
        </p:txBody>
      </p:sp>
      <p:sp>
        <p:nvSpPr>
          <p:cNvPr id="4" name="Slide Number Placeholder 3"/>
          <p:cNvSpPr>
            <a:spLocks noGrp="1"/>
          </p:cNvSpPr>
          <p:nvPr>
            <p:ph type="sldNum" sz="quarter" idx="5"/>
          </p:nvPr>
        </p:nvSpPr>
        <p:spPr/>
        <p:txBody>
          <a:bodyPr/>
          <a:lstStyle/>
          <a:p>
            <a:fld id="{097BF0A6-9DE7-4D4F-86C7-D6F614E29483}" type="slidenum">
              <a:rPr lang="en-US" smtClean="0"/>
              <a:t>2</a:t>
            </a:fld>
            <a:endParaRPr lang="en-US" dirty="0"/>
          </a:p>
        </p:txBody>
      </p:sp>
    </p:spTree>
    <p:extLst>
      <p:ext uri="{BB962C8B-B14F-4D97-AF65-F5344CB8AC3E}">
        <p14:creationId xmlns:p14="http://schemas.microsoft.com/office/powerpoint/2010/main" val="1029238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Sheliah</a:t>
            </a:r>
            <a:endParaRPr lang="en-US" dirty="0"/>
          </a:p>
        </p:txBody>
      </p:sp>
      <p:sp>
        <p:nvSpPr>
          <p:cNvPr id="4" name="Slide Number Placeholder 3"/>
          <p:cNvSpPr>
            <a:spLocks noGrp="1"/>
          </p:cNvSpPr>
          <p:nvPr>
            <p:ph type="sldNum" sz="quarter" idx="5"/>
          </p:nvPr>
        </p:nvSpPr>
        <p:spPr/>
        <p:txBody>
          <a:bodyPr/>
          <a:lstStyle/>
          <a:p>
            <a:fld id="{097BF0A6-9DE7-4D4F-86C7-D6F614E29483}" type="slidenum">
              <a:rPr lang="en-US" smtClean="0"/>
              <a:t>20</a:t>
            </a:fld>
            <a:endParaRPr lang="en-US" dirty="0"/>
          </a:p>
        </p:txBody>
      </p:sp>
    </p:spTree>
    <p:extLst>
      <p:ext uri="{BB962C8B-B14F-4D97-AF65-F5344CB8AC3E}">
        <p14:creationId xmlns:p14="http://schemas.microsoft.com/office/powerpoint/2010/main" val="568098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 For the purposes of our presentation, we will be focusing on advertising media and propaganda.</a:t>
            </a:r>
          </a:p>
        </p:txBody>
      </p:sp>
      <p:sp>
        <p:nvSpPr>
          <p:cNvPr id="4" name="Slide Number Placeholder 3"/>
          <p:cNvSpPr>
            <a:spLocks noGrp="1"/>
          </p:cNvSpPr>
          <p:nvPr>
            <p:ph type="sldNum" sz="quarter" idx="5"/>
          </p:nvPr>
        </p:nvSpPr>
        <p:spPr/>
        <p:txBody>
          <a:bodyPr/>
          <a:lstStyle/>
          <a:p>
            <a:fld id="{097BF0A6-9DE7-4D4F-86C7-D6F614E29483}" type="slidenum">
              <a:rPr lang="en-US" smtClean="0"/>
              <a:t>3</a:t>
            </a:fld>
            <a:endParaRPr lang="en-US" dirty="0"/>
          </a:p>
        </p:txBody>
      </p:sp>
    </p:spTree>
    <p:extLst>
      <p:ext uri="{BB962C8B-B14F-4D97-AF65-F5344CB8AC3E}">
        <p14:creationId xmlns:p14="http://schemas.microsoft.com/office/powerpoint/2010/main" val="1185179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Sheliah</a:t>
            </a:r>
            <a:endParaRPr lang="en-US" dirty="0"/>
          </a:p>
        </p:txBody>
      </p:sp>
      <p:sp>
        <p:nvSpPr>
          <p:cNvPr id="4" name="Slide Number Placeholder 3"/>
          <p:cNvSpPr>
            <a:spLocks noGrp="1"/>
          </p:cNvSpPr>
          <p:nvPr>
            <p:ph type="sldNum" sz="quarter" idx="5"/>
          </p:nvPr>
        </p:nvSpPr>
        <p:spPr/>
        <p:txBody>
          <a:bodyPr/>
          <a:lstStyle/>
          <a:p>
            <a:fld id="{097BF0A6-9DE7-4D4F-86C7-D6F614E29483}" type="slidenum">
              <a:rPr lang="en-US" smtClean="0"/>
              <a:t>4</a:t>
            </a:fld>
            <a:endParaRPr lang="en-US" dirty="0"/>
          </a:p>
        </p:txBody>
      </p:sp>
    </p:spTree>
    <p:extLst>
      <p:ext uri="{BB962C8B-B14F-4D97-AF65-F5344CB8AC3E}">
        <p14:creationId xmlns:p14="http://schemas.microsoft.com/office/powerpoint/2010/main" val="2739489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Sheliah</a:t>
            </a:r>
            <a:endParaRPr lang="en-US" dirty="0"/>
          </a:p>
        </p:txBody>
      </p:sp>
      <p:sp>
        <p:nvSpPr>
          <p:cNvPr id="4" name="Slide Number Placeholder 3"/>
          <p:cNvSpPr>
            <a:spLocks noGrp="1"/>
          </p:cNvSpPr>
          <p:nvPr>
            <p:ph type="sldNum" sz="quarter" idx="5"/>
          </p:nvPr>
        </p:nvSpPr>
        <p:spPr/>
        <p:txBody>
          <a:bodyPr/>
          <a:lstStyle/>
          <a:p>
            <a:fld id="{097BF0A6-9DE7-4D4F-86C7-D6F614E29483}" type="slidenum">
              <a:rPr lang="en-US" smtClean="0"/>
              <a:t>5</a:t>
            </a:fld>
            <a:endParaRPr lang="en-US" dirty="0"/>
          </a:p>
        </p:txBody>
      </p:sp>
    </p:spTree>
    <p:extLst>
      <p:ext uri="{BB962C8B-B14F-4D97-AF65-F5344CB8AC3E}">
        <p14:creationId xmlns:p14="http://schemas.microsoft.com/office/powerpoint/2010/main" val="44722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Tracy -</a:t>
            </a:r>
          </a:p>
          <a:p>
            <a:r>
              <a:rPr lang="en-US" b="1" dirty="0"/>
              <a:t>Ethos – credibility &amp; trustworthiness</a:t>
            </a:r>
          </a:p>
          <a:p>
            <a:r>
              <a:rPr lang="en-US" b="1" dirty="0"/>
              <a:t>Pathos – emotional appeal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Logos – reason, evidence &amp; logic</a:t>
            </a:r>
          </a:p>
        </p:txBody>
      </p:sp>
      <p:sp>
        <p:nvSpPr>
          <p:cNvPr id="4" name="Slide Number Placeholder 3"/>
          <p:cNvSpPr>
            <a:spLocks noGrp="1"/>
          </p:cNvSpPr>
          <p:nvPr>
            <p:ph type="sldNum" sz="quarter" idx="5"/>
          </p:nvPr>
        </p:nvSpPr>
        <p:spPr/>
        <p:txBody>
          <a:bodyPr/>
          <a:lstStyle/>
          <a:p>
            <a:fld id="{389E02EF-54AE-4273-9241-0B3C3D9CA1E7}" type="slidenum">
              <a:rPr lang="en-US" smtClean="0"/>
              <a:t>6</a:t>
            </a:fld>
            <a:endParaRPr lang="en-US"/>
          </a:p>
        </p:txBody>
      </p:sp>
    </p:spTree>
    <p:extLst>
      <p:ext uri="{BB962C8B-B14F-4D97-AF65-F5344CB8AC3E}">
        <p14:creationId xmlns:p14="http://schemas.microsoft.com/office/powerpoint/2010/main" val="4221685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Tracy</a:t>
            </a:r>
          </a:p>
        </p:txBody>
      </p:sp>
      <p:sp>
        <p:nvSpPr>
          <p:cNvPr id="4" name="Slide Number Placeholder 3"/>
          <p:cNvSpPr>
            <a:spLocks noGrp="1"/>
          </p:cNvSpPr>
          <p:nvPr>
            <p:ph type="sldNum" sz="quarter" idx="5"/>
          </p:nvPr>
        </p:nvSpPr>
        <p:spPr/>
        <p:txBody>
          <a:bodyPr/>
          <a:lstStyle/>
          <a:p>
            <a:fld id="{097BF0A6-9DE7-4D4F-86C7-D6F614E29483}" type="slidenum">
              <a:rPr lang="en-US" smtClean="0"/>
              <a:t>7</a:t>
            </a:fld>
            <a:endParaRPr lang="en-US" dirty="0"/>
          </a:p>
        </p:txBody>
      </p:sp>
    </p:spTree>
    <p:extLst>
      <p:ext uri="{BB962C8B-B14F-4D97-AF65-F5344CB8AC3E}">
        <p14:creationId xmlns:p14="http://schemas.microsoft.com/office/powerpoint/2010/main" val="3551361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Tracy</a:t>
            </a:r>
          </a:p>
        </p:txBody>
      </p:sp>
      <p:sp>
        <p:nvSpPr>
          <p:cNvPr id="4" name="Slide Number Placeholder 3"/>
          <p:cNvSpPr>
            <a:spLocks noGrp="1"/>
          </p:cNvSpPr>
          <p:nvPr>
            <p:ph type="sldNum" sz="quarter" idx="5"/>
          </p:nvPr>
        </p:nvSpPr>
        <p:spPr/>
        <p:txBody>
          <a:bodyPr/>
          <a:lstStyle/>
          <a:p>
            <a:fld id="{097BF0A6-9DE7-4D4F-86C7-D6F614E29483}" type="slidenum">
              <a:rPr lang="en-US" smtClean="0"/>
              <a:t>8</a:t>
            </a:fld>
            <a:endParaRPr lang="en-US" dirty="0"/>
          </a:p>
        </p:txBody>
      </p:sp>
    </p:spTree>
    <p:extLst>
      <p:ext uri="{BB962C8B-B14F-4D97-AF65-F5344CB8AC3E}">
        <p14:creationId xmlns:p14="http://schemas.microsoft.com/office/powerpoint/2010/main" val="1636894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 - Obviously this is a very emotional topic and students may</a:t>
            </a:r>
            <a:r>
              <a:rPr lang="en-US" baseline="0" dirty="0"/>
              <a:t> be quick to respond in an inappropriate manner. Topics such as BLM, Abortion, Social Justice can be divisive. Therefore, the ground work needs to be set by the professor before facilitating the discussion. </a:t>
            </a:r>
            <a:endParaRPr lang="en-US" dirty="0"/>
          </a:p>
        </p:txBody>
      </p:sp>
      <p:sp>
        <p:nvSpPr>
          <p:cNvPr id="4" name="Slide Number Placeholder 3"/>
          <p:cNvSpPr>
            <a:spLocks noGrp="1"/>
          </p:cNvSpPr>
          <p:nvPr>
            <p:ph type="sldNum" sz="quarter" idx="10"/>
          </p:nvPr>
        </p:nvSpPr>
        <p:spPr/>
        <p:txBody>
          <a:bodyPr/>
          <a:lstStyle/>
          <a:p>
            <a:fld id="{097BF0A6-9DE7-4D4F-86C7-D6F614E29483}" type="slidenum">
              <a:rPr lang="en-US" smtClean="0"/>
              <a:t>9</a:t>
            </a:fld>
            <a:endParaRPr lang="en-US" dirty="0"/>
          </a:p>
        </p:txBody>
      </p:sp>
    </p:spTree>
    <p:extLst>
      <p:ext uri="{BB962C8B-B14F-4D97-AF65-F5344CB8AC3E}">
        <p14:creationId xmlns:p14="http://schemas.microsoft.com/office/powerpoint/2010/main" val="21128933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9/11/2020</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9/11/2020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9/11/2020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9/11/2020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9/11/2020</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9/11/2020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9/11/2020</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9/11/2020</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9/11/2020</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9/11/2020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9/11/2020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9/11/2020</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kscopeinstitute.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ropaganda.mediaeducationlab.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diaeducationlab.com/sites/default/files/FINAL%20Mind%20Over%20Media%209.17.18.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reload=9&amp;v=5pungMxzA6U&amp;feature=youtu.b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dfontesmedia.com/wp-content/uploads/2019/09/Media-Bias-Chart-Flagship-PDF-unlicensed.jp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adfontesmedia.com/about-the-founde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adfontesmedia.com/advisory-board/" TargetMode="External"/><Relationship Id="rId4" Type="http://schemas.openxmlformats.org/officeDocument/2006/relationships/hyperlink" Target="https://www.adfontesmedia.com/tea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propaganda.mediaeducationlab.com/teacher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www.ushmm.org/propaganda/resources/monitoring-the-media/" TargetMode="External"/><Relationship Id="rId4" Type="http://schemas.openxmlformats.org/officeDocument/2006/relationships/hyperlink" Target="http://www.crlt.umich.edu/publinks/generalguidelines#rule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pewresearch.org/politic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journalism.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NB3NPNM4xg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mjoseph@andersonuniversity.edu" TargetMode="External"/><Relationship Id="rId2" Type="http://schemas.openxmlformats.org/officeDocument/2006/relationships/hyperlink" Target="mailto:sdurham@andersonuniversity.edu"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jsu.edu/people/julie.hawker/courses/c1/s2/Visual-Argumentation-Slides.pp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12180" y="359897"/>
            <a:ext cx="5773420" cy="2209881"/>
          </a:xfrm>
        </p:spPr>
        <p:txBody>
          <a:bodyPr>
            <a:normAutofit fontScale="90000"/>
          </a:bodyPr>
          <a:lstStyle/>
          <a:p>
            <a:r>
              <a:rPr lang="en-US" b="1" dirty="0"/>
              <a:t>Teaching Information Literacy and Navigating Media Bias</a:t>
            </a:r>
          </a:p>
        </p:txBody>
      </p:sp>
      <p:sp>
        <p:nvSpPr>
          <p:cNvPr id="3" name="Subtitle 2"/>
          <p:cNvSpPr>
            <a:spLocks noGrp="1"/>
          </p:cNvSpPr>
          <p:nvPr>
            <p:ph type="subTitle" idx="1"/>
          </p:nvPr>
        </p:nvSpPr>
        <p:spPr>
          <a:xfrm>
            <a:off x="6012180" y="3137338"/>
            <a:ext cx="5773420" cy="465326"/>
          </a:xfrm>
        </p:spPr>
        <p:txBody>
          <a:bodyPr/>
          <a:lstStyle/>
          <a:p>
            <a:endParaRPr lang="en-US" dirty="0"/>
          </a:p>
        </p:txBody>
      </p:sp>
    </p:spTree>
    <p:extLst>
      <p:ext uri="{BB962C8B-B14F-4D97-AF65-F5344CB8AC3E}">
        <p14:creationId xmlns:p14="http://schemas.microsoft.com/office/powerpoint/2010/main" val="23633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2E894-5A49-48B9-97F2-60DB43C95709}"/>
              </a:ext>
            </a:extLst>
          </p:cNvPr>
          <p:cNvSpPr>
            <a:spLocks noGrp="1"/>
          </p:cNvSpPr>
          <p:nvPr>
            <p:ph type="title"/>
          </p:nvPr>
        </p:nvSpPr>
        <p:spPr>
          <a:xfrm>
            <a:off x="1914144" y="0"/>
            <a:ext cx="9997440" cy="1302327"/>
          </a:xfrm>
        </p:spPr>
        <p:txBody>
          <a:bodyPr/>
          <a:lstStyle/>
          <a:p>
            <a:r>
              <a:rPr lang="en-US" b="1" dirty="0"/>
              <a:t>Respectful Communication </a:t>
            </a:r>
          </a:p>
        </p:txBody>
      </p:sp>
      <p:sp>
        <p:nvSpPr>
          <p:cNvPr id="3" name="Content Placeholder 2">
            <a:extLst>
              <a:ext uri="{FF2B5EF4-FFF2-40B4-BE49-F238E27FC236}">
                <a16:creationId xmlns:a16="http://schemas.microsoft.com/office/drawing/2014/main" id="{7ED11C3F-DC29-4E87-81EC-E3ADB93FDD01}"/>
              </a:ext>
            </a:extLst>
          </p:cNvPr>
          <p:cNvSpPr>
            <a:spLocks noGrp="1"/>
          </p:cNvSpPr>
          <p:nvPr>
            <p:ph idx="1"/>
          </p:nvPr>
        </p:nvSpPr>
        <p:spPr>
          <a:xfrm>
            <a:off x="1914144" y="1302327"/>
            <a:ext cx="9997440" cy="5555673"/>
          </a:xfrm>
        </p:spPr>
        <p:txBody>
          <a:bodyPr>
            <a:normAutofit fontScale="70000" lnSpcReduction="20000"/>
          </a:bodyPr>
          <a:lstStyle/>
          <a:p>
            <a:r>
              <a:rPr lang="en-US" dirty="0"/>
              <a:t>R= take RESPONSIBILITY for what you say and feel without blaming others</a:t>
            </a:r>
          </a:p>
          <a:p>
            <a:pPr marL="82296" indent="0">
              <a:buNone/>
            </a:pPr>
            <a:endParaRPr lang="en-US" dirty="0"/>
          </a:p>
          <a:p>
            <a:r>
              <a:rPr lang="en-US" dirty="0"/>
              <a:t>E = use EMPATHETIC listening</a:t>
            </a:r>
          </a:p>
          <a:p>
            <a:pPr marL="82296" indent="0">
              <a:buNone/>
            </a:pPr>
            <a:endParaRPr lang="en-US" dirty="0"/>
          </a:p>
          <a:p>
            <a:r>
              <a:rPr lang="en-US" dirty="0"/>
              <a:t>S= be SENSITIVE to differences in communication styles.</a:t>
            </a:r>
          </a:p>
          <a:p>
            <a:endParaRPr lang="en-US" dirty="0"/>
          </a:p>
          <a:p>
            <a:r>
              <a:rPr lang="en-US" dirty="0"/>
              <a:t>P= PONDER what you hear and feel before you speak.</a:t>
            </a:r>
          </a:p>
          <a:p>
            <a:endParaRPr lang="en-US" dirty="0"/>
          </a:p>
          <a:p>
            <a:r>
              <a:rPr lang="en-US" dirty="0"/>
              <a:t>E= EXAMINE your own assumptions and perceptions. </a:t>
            </a:r>
          </a:p>
          <a:p>
            <a:pPr marL="82296" indent="0">
              <a:buNone/>
            </a:pPr>
            <a:endParaRPr lang="en-US" dirty="0"/>
          </a:p>
          <a:p>
            <a:r>
              <a:rPr lang="en-US" dirty="0"/>
              <a:t>C= keep CONFIDENTIALITY</a:t>
            </a:r>
          </a:p>
          <a:p>
            <a:endParaRPr lang="en-US" dirty="0"/>
          </a:p>
          <a:p>
            <a:pPr marL="0" marR="0">
              <a:lnSpc>
                <a:spcPct val="107000"/>
              </a:lnSpc>
              <a:spcBef>
                <a:spcPts val="0"/>
              </a:spcBef>
              <a:spcAft>
                <a:spcPts val="800"/>
              </a:spcAft>
            </a:pPr>
            <a:r>
              <a:rPr lang="en-US" dirty="0"/>
              <a:t> T= TRUST ambiguity because we are not here to debate who is right or    </a:t>
            </a:r>
          </a:p>
          <a:p>
            <a:pPr marL="0" marR="0" indent="0">
              <a:lnSpc>
                <a:spcPct val="107000"/>
              </a:lnSpc>
              <a:spcBef>
                <a:spcPts val="0"/>
              </a:spcBef>
              <a:spcAft>
                <a:spcPts val="800"/>
              </a:spcAft>
              <a:buNone/>
            </a:pPr>
            <a:r>
              <a:rPr lang="en-US" dirty="0"/>
              <a:t>    wrong. (</a:t>
            </a:r>
            <a:r>
              <a:rPr lang="en-US"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xmlns="" val="tx"/>
                    </a:ext>
                  </a:extLst>
                </a:hlinkClick>
              </a:rPr>
              <a:t>https://www.kscopeinstitute.org/</a:t>
            </a:r>
            <a:r>
              <a:rPr lang="en-US" dirty="0">
                <a:latin typeface="Calibri" panose="020F0502020204030204" pitchFamily="34" charset="0"/>
                <a:ea typeface="Calibri" panose="020F0502020204030204" pitchFamily="34" charset="0"/>
                <a:cs typeface="Times New Roman" panose="02020603050405020304" pitchFamily="18" charset="0"/>
              </a:rPr>
              <a:t>) </a:t>
            </a:r>
          </a:p>
          <a:p>
            <a:endParaRPr lang="en-US" dirty="0"/>
          </a:p>
          <a:p>
            <a:endParaRPr lang="en-US" dirty="0"/>
          </a:p>
        </p:txBody>
      </p:sp>
      <p:pic>
        <p:nvPicPr>
          <p:cNvPr id="5" name="Picture 4">
            <a:extLst>
              <a:ext uri="{FF2B5EF4-FFF2-40B4-BE49-F238E27FC236}">
                <a16:creationId xmlns:a16="http://schemas.microsoft.com/office/drawing/2014/main" id="{CBE836A5-1BC1-4AA8-B287-830D0D0FFE90}"/>
              </a:ext>
            </a:extLst>
          </p:cNvPr>
          <p:cNvPicPr>
            <a:picLocks noChangeAspect="1"/>
          </p:cNvPicPr>
          <p:nvPr/>
        </p:nvPicPr>
        <p:blipFill>
          <a:blip r:embed="rId4"/>
          <a:stretch>
            <a:fillRect/>
          </a:stretch>
        </p:blipFill>
        <p:spPr>
          <a:xfrm>
            <a:off x="1914144" y="6517639"/>
            <a:ext cx="1066802" cy="365761"/>
          </a:xfrm>
          <a:prstGeom prst="rect">
            <a:avLst/>
          </a:prstGeom>
        </p:spPr>
      </p:pic>
    </p:spTree>
    <p:extLst>
      <p:ext uri="{BB962C8B-B14F-4D97-AF65-F5344CB8AC3E}">
        <p14:creationId xmlns:p14="http://schemas.microsoft.com/office/powerpoint/2010/main" val="1201443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 calcmode="lin" valueType="num">
                                      <p:cBhvr additive="base">
                                        <p:cTn id="4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0"/>
            <a:ext cx="9997440" cy="1191492"/>
          </a:xfrm>
        </p:spPr>
        <p:txBody>
          <a:bodyPr/>
          <a:lstStyle/>
          <a:p>
            <a:r>
              <a:rPr lang="en-US" b="1" dirty="0"/>
              <a:t>Lights, camera, action!</a:t>
            </a:r>
          </a:p>
        </p:txBody>
      </p:sp>
      <p:sp>
        <p:nvSpPr>
          <p:cNvPr id="3" name="Content Placeholder 2"/>
          <p:cNvSpPr>
            <a:spLocks noGrp="1"/>
          </p:cNvSpPr>
          <p:nvPr>
            <p:ph idx="1"/>
          </p:nvPr>
        </p:nvSpPr>
        <p:spPr>
          <a:xfrm>
            <a:off x="1914144" y="1316182"/>
            <a:ext cx="9997440" cy="5417127"/>
          </a:xfrm>
        </p:spPr>
        <p:txBody>
          <a:bodyPr>
            <a:normAutofit fontScale="92500" lnSpcReduction="20000"/>
          </a:bodyPr>
          <a:lstStyle/>
          <a:p>
            <a:r>
              <a:rPr lang="en-US" dirty="0"/>
              <a:t>Design</a:t>
            </a:r>
          </a:p>
          <a:p>
            <a:pPr lvl="1"/>
            <a:r>
              <a:rPr lang="en-US" dirty="0"/>
              <a:t>Objectives, goals</a:t>
            </a:r>
          </a:p>
          <a:p>
            <a:pPr lvl="1"/>
            <a:r>
              <a:rPr lang="en-US" dirty="0"/>
              <a:t>Caution: </a:t>
            </a:r>
            <a:r>
              <a:rPr lang="en-US" b="1" u="sng" dirty="0"/>
              <a:t>Recognize your own bias </a:t>
            </a:r>
          </a:p>
          <a:p>
            <a:pPr marL="82296" indent="0">
              <a:buNone/>
            </a:pPr>
            <a:endParaRPr lang="en-US" sz="1500" dirty="0"/>
          </a:p>
          <a:p>
            <a:r>
              <a:rPr lang="en-US" dirty="0"/>
              <a:t>Prepare the class/students: </a:t>
            </a:r>
          </a:p>
          <a:p>
            <a:pPr lvl="1"/>
            <a:r>
              <a:rPr lang="en-US" dirty="0"/>
              <a:t>Safe environment</a:t>
            </a:r>
          </a:p>
          <a:p>
            <a:pPr lvl="1"/>
            <a:r>
              <a:rPr lang="en-US" dirty="0"/>
              <a:t>Ground rules</a:t>
            </a:r>
          </a:p>
          <a:p>
            <a:pPr lvl="1"/>
            <a:r>
              <a:rPr lang="en-US" dirty="0"/>
              <a:t>Remember, it’s the topic NOT the person </a:t>
            </a:r>
          </a:p>
          <a:p>
            <a:endParaRPr lang="en-US" sz="1400" dirty="0"/>
          </a:p>
          <a:p>
            <a:r>
              <a:rPr lang="en-US" dirty="0"/>
              <a:t>Roll ‘</a:t>
            </a:r>
            <a:r>
              <a:rPr lang="en-US" dirty="0" err="1"/>
              <a:t>em</a:t>
            </a:r>
            <a:r>
              <a:rPr lang="en-US" dirty="0"/>
              <a:t> </a:t>
            </a:r>
          </a:p>
          <a:p>
            <a:pPr lvl="1"/>
            <a:r>
              <a:rPr lang="en-US" dirty="0"/>
              <a:t>Identify topic or allow students to choose</a:t>
            </a:r>
          </a:p>
          <a:p>
            <a:pPr lvl="1"/>
            <a:r>
              <a:rPr lang="en-US" dirty="0"/>
              <a:t>Provide samples of resources, outlines, etc.. </a:t>
            </a:r>
          </a:p>
          <a:p>
            <a:endParaRPr lang="en-US" sz="1400" dirty="0"/>
          </a:p>
          <a:p>
            <a:r>
              <a:rPr lang="en-US" dirty="0"/>
              <a:t>Coach/facilitate; don’t dictate</a:t>
            </a:r>
          </a:p>
          <a:p>
            <a:endParaRPr lang="en-US" dirty="0"/>
          </a:p>
          <a:p>
            <a:endParaRPr lang="en-US" dirty="0"/>
          </a:p>
        </p:txBody>
      </p:sp>
      <p:pic>
        <p:nvPicPr>
          <p:cNvPr id="5" name="Picture 4">
            <a:extLst>
              <a:ext uri="{FF2B5EF4-FFF2-40B4-BE49-F238E27FC236}">
                <a16:creationId xmlns:a16="http://schemas.microsoft.com/office/drawing/2014/main" id="{19C780E9-62D7-4D19-96F5-366428786991}"/>
              </a:ext>
            </a:extLst>
          </p:cNvPr>
          <p:cNvPicPr>
            <a:picLocks noChangeAspect="1"/>
          </p:cNvPicPr>
          <p:nvPr/>
        </p:nvPicPr>
        <p:blipFill>
          <a:blip r:embed="rId3"/>
          <a:stretch>
            <a:fillRect/>
          </a:stretch>
        </p:blipFill>
        <p:spPr>
          <a:xfrm>
            <a:off x="1914144" y="6492239"/>
            <a:ext cx="1066802" cy="365761"/>
          </a:xfrm>
          <a:prstGeom prst="rect">
            <a:avLst/>
          </a:prstGeom>
        </p:spPr>
      </p:pic>
    </p:spTree>
    <p:extLst>
      <p:ext uri="{BB962C8B-B14F-4D97-AF65-F5344CB8AC3E}">
        <p14:creationId xmlns:p14="http://schemas.microsoft.com/office/powerpoint/2010/main" val="1784028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 calcmode="lin" valueType="num">
                                      <p:cBhvr additive="base">
                                        <p:cTn id="5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Mind Over Media Resource</a:t>
            </a:r>
          </a:p>
        </p:txBody>
      </p:sp>
      <p:sp>
        <p:nvSpPr>
          <p:cNvPr id="3" name="Content Placeholder 2"/>
          <p:cNvSpPr>
            <a:spLocks noGrp="1"/>
          </p:cNvSpPr>
          <p:nvPr>
            <p:ph idx="1"/>
          </p:nvPr>
        </p:nvSpPr>
        <p:spPr/>
        <p:txBody>
          <a:bodyPr/>
          <a:lstStyle/>
          <a:p>
            <a:r>
              <a:rPr lang="en-US" dirty="0">
                <a:hlinkClick r:id="rId3"/>
              </a:rPr>
              <a:t>https://propaganda.mediaeducationlab.com/</a:t>
            </a:r>
            <a:r>
              <a:rPr lang="en-US" dirty="0"/>
              <a:t> </a:t>
            </a:r>
          </a:p>
          <a:p>
            <a:endParaRPr lang="en-US" dirty="0"/>
          </a:p>
          <a:p>
            <a:r>
              <a:rPr lang="en-US" dirty="0">
                <a:hlinkClick r:id="rId4"/>
              </a:rPr>
              <a:t>https://mediaeducationlab.com/sites/default/files/FINAL%20Mind%20Over%20Media%209.17.18.pdf</a:t>
            </a:r>
            <a:r>
              <a:rPr lang="en-US" dirty="0"/>
              <a:t>  </a:t>
            </a:r>
          </a:p>
        </p:txBody>
      </p:sp>
    </p:spTree>
    <p:extLst>
      <p:ext uri="{BB962C8B-B14F-4D97-AF65-F5344CB8AC3E}">
        <p14:creationId xmlns:p14="http://schemas.microsoft.com/office/powerpoint/2010/main" val="388789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Debate Over Propaganda</a:t>
            </a:r>
          </a:p>
        </p:txBody>
      </p:sp>
      <p:sp>
        <p:nvSpPr>
          <p:cNvPr id="3" name="Content Placeholder 2"/>
          <p:cNvSpPr>
            <a:spLocks noGrp="1"/>
          </p:cNvSpPr>
          <p:nvPr>
            <p:ph idx="1"/>
          </p:nvPr>
        </p:nvSpPr>
        <p:spPr>
          <a:xfrm>
            <a:off x="1914144" y="1447800"/>
            <a:ext cx="9997440" cy="5257800"/>
          </a:xfrm>
        </p:spPr>
        <p:txBody>
          <a:bodyPr/>
          <a:lstStyle/>
          <a:p>
            <a:r>
              <a:rPr lang="en-US" dirty="0"/>
              <a:t>Is it propaganda or not?</a:t>
            </a:r>
          </a:p>
          <a:p>
            <a:endParaRPr lang="en-US" sz="1000" dirty="0"/>
          </a:p>
          <a:p>
            <a:r>
              <a:rPr lang="en-US" dirty="0"/>
              <a:t>Perspective plays a role.</a:t>
            </a:r>
          </a:p>
          <a:p>
            <a:endParaRPr lang="en-US" sz="1000" dirty="0"/>
          </a:p>
          <a:p>
            <a:r>
              <a:rPr lang="en-US" dirty="0"/>
              <a:t>Are public health announcements propaganda?</a:t>
            </a:r>
          </a:p>
          <a:p>
            <a:endParaRPr lang="en-US" sz="1000" dirty="0"/>
          </a:p>
          <a:p>
            <a:r>
              <a:rPr lang="en-US" dirty="0"/>
              <a:t>Can elements of propaganda be used for the “good”?</a:t>
            </a:r>
          </a:p>
        </p:txBody>
      </p:sp>
    </p:spTree>
    <p:extLst>
      <p:ext uri="{BB962C8B-B14F-4D97-AF65-F5344CB8AC3E}">
        <p14:creationId xmlns:p14="http://schemas.microsoft.com/office/powerpoint/2010/main" val="3755263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0472" y="274638"/>
            <a:ext cx="9861111" cy="1143000"/>
          </a:xfrm>
        </p:spPr>
        <p:txBody>
          <a:bodyPr/>
          <a:lstStyle/>
          <a:p>
            <a:r>
              <a:rPr lang="en-US" b="1" dirty="0"/>
              <a:t>Is It Propaganda?</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89313" y="1417638"/>
            <a:ext cx="9447101" cy="5125052"/>
          </a:xfrm>
        </p:spPr>
      </p:pic>
    </p:spTree>
    <p:extLst>
      <p:ext uri="{BB962C8B-B14F-4D97-AF65-F5344CB8AC3E}">
        <p14:creationId xmlns:p14="http://schemas.microsoft.com/office/powerpoint/2010/main" val="1387021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FE57-1481-486D-9FAB-D54A0E4B4856}"/>
              </a:ext>
            </a:extLst>
          </p:cNvPr>
          <p:cNvSpPr>
            <a:spLocks noGrp="1"/>
          </p:cNvSpPr>
          <p:nvPr>
            <p:ph type="title"/>
          </p:nvPr>
        </p:nvSpPr>
        <p:spPr/>
        <p:txBody>
          <a:bodyPr/>
          <a:lstStyle/>
          <a:p>
            <a:r>
              <a:rPr lang="en-US" b="1" dirty="0"/>
              <a:t>Reality Or Opinion? </a:t>
            </a:r>
          </a:p>
        </p:txBody>
      </p:sp>
      <p:sp>
        <p:nvSpPr>
          <p:cNvPr id="3" name="Content Placeholder 2">
            <a:extLst>
              <a:ext uri="{FF2B5EF4-FFF2-40B4-BE49-F238E27FC236}">
                <a16:creationId xmlns:a16="http://schemas.microsoft.com/office/drawing/2014/main" id="{99C42CDC-5F33-4771-A7AA-FBD633A353B8}"/>
              </a:ext>
            </a:extLst>
          </p:cNvPr>
          <p:cNvSpPr>
            <a:spLocks noGrp="1"/>
          </p:cNvSpPr>
          <p:nvPr>
            <p:ph idx="1"/>
          </p:nvPr>
        </p:nvSpPr>
        <p:spPr>
          <a:xfrm>
            <a:off x="1914144" y="1676399"/>
            <a:ext cx="9997440" cy="5056909"/>
          </a:xfrm>
        </p:spPr>
        <p:txBody>
          <a:bodyPr>
            <a:normAutofit/>
          </a:bodyPr>
          <a:lstStyle/>
          <a:p>
            <a:r>
              <a:rPr lang="en-US" dirty="0"/>
              <a:t>Sandy Hook Promise video</a:t>
            </a:r>
          </a:p>
          <a:p>
            <a:pPr marL="82296" indent="0">
              <a:buNone/>
            </a:pPr>
            <a:endParaRPr lang="en-US" sz="1600" dirty="0"/>
          </a:p>
          <a:p>
            <a:r>
              <a:rPr lang="en-US" u="sng" dirty="0">
                <a:hlinkClick r:id="rId3"/>
              </a:rPr>
              <a:t>https://www.youtube.com/watch?reload=9&amp;v=5pungMxzA6U&amp;feature=youtu.be</a:t>
            </a:r>
            <a:r>
              <a:rPr lang="en-US" dirty="0"/>
              <a:t>   </a:t>
            </a:r>
          </a:p>
          <a:p>
            <a:endParaRPr lang="en-US" sz="1800" dirty="0"/>
          </a:p>
          <a:p>
            <a:r>
              <a:rPr lang="en-US" dirty="0"/>
              <a:t>Which appeals or techniques are being used – emotional, logical, ethical?</a:t>
            </a:r>
          </a:p>
          <a:p>
            <a:endParaRPr lang="en-US" sz="1600" dirty="0"/>
          </a:p>
          <a:p>
            <a:r>
              <a:rPr lang="en-US" dirty="0"/>
              <a:t>Who created this? Who is the audience? </a:t>
            </a:r>
          </a:p>
          <a:p>
            <a:endParaRPr lang="en-US" dirty="0"/>
          </a:p>
        </p:txBody>
      </p:sp>
    </p:spTree>
    <p:extLst>
      <p:ext uri="{BB962C8B-B14F-4D97-AF65-F5344CB8AC3E}">
        <p14:creationId xmlns:p14="http://schemas.microsoft.com/office/powerpoint/2010/main" val="2047586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41CB-24EB-4099-B276-0AACFCA192DA}"/>
              </a:ext>
            </a:extLst>
          </p:cNvPr>
          <p:cNvSpPr>
            <a:spLocks noGrp="1"/>
          </p:cNvSpPr>
          <p:nvPr>
            <p:ph type="title"/>
          </p:nvPr>
        </p:nvSpPr>
        <p:spPr/>
        <p:txBody>
          <a:bodyPr/>
          <a:lstStyle/>
          <a:p>
            <a:r>
              <a:rPr lang="en-US" b="1" dirty="0"/>
              <a:t>Media Bias Chart </a:t>
            </a:r>
          </a:p>
        </p:txBody>
      </p:sp>
      <p:sp>
        <p:nvSpPr>
          <p:cNvPr id="3" name="Content Placeholder 2">
            <a:extLst>
              <a:ext uri="{FF2B5EF4-FFF2-40B4-BE49-F238E27FC236}">
                <a16:creationId xmlns:a16="http://schemas.microsoft.com/office/drawing/2014/main" id="{6649AF98-31EB-426C-BD31-1843957FCBB6}"/>
              </a:ext>
            </a:extLst>
          </p:cNvPr>
          <p:cNvSpPr>
            <a:spLocks noGrp="1"/>
          </p:cNvSpPr>
          <p:nvPr>
            <p:ph idx="1"/>
          </p:nvPr>
        </p:nvSpPr>
        <p:spPr>
          <a:xfrm>
            <a:off x="1914144" y="1676400"/>
            <a:ext cx="9997440" cy="4572000"/>
          </a:xfrm>
        </p:spPr>
        <p:txBody>
          <a:bodyPr/>
          <a:lstStyle/>
          <a:p>
            <a:r>
              <a:rPr lang="en-US" dirty="0">
                <a:hlinkClick r:id="rId3"/>
              </a:rPr>
              <a:t>https://www.adfontesmedia.com/wp-content/uploads/2019/09/Media-Bias-Chart-Flagship-PDF-unlicensed.jpg</a:t>
            </a:r>
            <a:r>
              <a:rPr lang="en-US" dirty="0"/>
              <a:t>   </a:t>
            </a:r>
          </a:p>
        </p:txBody>
      </p:sp>
    </p:spTree>
    <p:extLst>
      <p:ext uri="{BB962C8B-B14F-4D97-AF65-F5344CB8AC3E}">
        <p14:creationId xmlns:p14="http://schemas.microsoft.com/office/powerpoint/2010/main" val="3189584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15F89-5726-4E11-817B-268C0DCE1391}"/>
              </a:ext>
            </a:extLst>
          </p:cNvPr>
          <p:cNvSpPr>
            <a:spLocks noGrp="1"/>
          </p:cNvSpPr>
          <p:nvPr>
            <p:ph type="title"/>
          </p:nvPr>
        </p:nvSpPr>
        <p:spPr/>
        <p:txBody>
          <a:bodyPr>
            <a:normAutofit fontScale="90000"/>
          </a:bodyPr>
          <a:lstStyle/>
          <a:p>
            <a:r>
              <a:rPr lang="en-US" b="1" dirty="0"/>
              <a:t>Research the Source of Media Bias Chart…</a:t>
            </a:r>
          </a:p>
        </p:txBody>
      </p:sp>
      <p:sp>
        <p:nvSpPr>
          <p:cNvPr id="3" name="Content Placeholder 2">
            <a:extLst>
              <a:ext uri="{FF2B5EF4-FFF2-40B4-BE49-F238E27FC236}">
                <a16:creationId xmlns:a16="http://schemas.microsoft.com/office/drawing/2014/main" id="{55C8D011-C0D4-451F-A720-F5F780D1FFC0}"/>
              </a:ext>
            </a:extLst>
          </p:cNvPr>
          <p:cNvSpPr>
            <a:spLocks noGrp="1"/>
          </p:cNvSpPr>
          <p:nvPr>
            <p:ph idx="1"/>
          </p:nvPr>
        </p:nvSpPr>
        <p:spPr>
          <a:xfrm>
            <a:off x="1914144" y="1745672"/>
            <a:ext cx="9997440" cy="4502727"/>
          </a:xfrm>
        </p:spPr>
        <p:txBody>
          <a:bodyPr/>
          <a:lstStyle/>
          <a:p>
            <a:r>
              <a:rPr lang="en-US" dirty="0">
                <a:hlinkClick r:id="rId3"/>
              </a:rPr>
              <a:t>https://www.adfontesmedia.com/about-the-founder/</a:t>
            </a:r>
            <a:endParaRPr lang="en-US" dirty="0"/>
          </a:p>
          <a:p>
            <a:endParaRPr lang="en-US" dirty="0"/>
          </a:p>
          <a:p>
            <a:r>
              <a:rPr lang="en-US" dirty="0">
                <a:hlinkClick r:id="rId4"/>
              </a:rPr>
              <a:t>https://www.adfontesmedia.com/team/</a:t>
            </a:r>
            <a:endParaRPr lang="en-US" dirty="0"/>
          </a:p>
          <a:p>
            <a:endParaRPr lang="en-US" dirty="0"/>
          </a:p>
          <a:p>
            <a:r>
              <a:rPr lang="en-US" dirty="0">
                <a:hlinkClick r:id="rId5"/>
              </a:rPr>
              <a:t>https://www.adfontesmedia.com/advisory-board/</a:t>
            </a:r>
            <a:endParaRPr lang="en-US" dirty="0"/>
          </a:p>
          <a:p>
            <a:endParaRPr lang="en-US" dirty="0"/>
          </a:p>
        </p:txBody>
      </p:sp>
    </p:spTree>
    <p:extLst>
      <p:ext uri="{BB962C8B-B14F-4D97-AF65-F5344CB8AC3E}">
        <p14:creationId xmlns:p14="http://schemas.microsoft.com/office/powerpoint/2010/main" val="3452163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More Resources</a:t>
            </a:r>
          </a:p>
        </p:txBody>
      </p:sp>
      <p:sp>
        <p:nvSpPr>
          <p:cNvPr id="3" name="Content Placeholder 2"/>
          <p:cNvSpPr>
            <a:spLocks noGrp="1"/>
          </p:cNvSpPr>
          <p:nvPr>
            <p:ph idx="1"/>
          </p:nvPr>
        </p:nvSpPr>
        <p:spPr>
          <a:xfrm>
            <a:off x="1914144" y="1593272"/>
            <a:ext cx="9997440" cy="5264728"/>
          </a:xfrm>
        </p:spPr>
        <p:txBody>
          <a:bodyPr>
            <a:normAutofit fontScale="92500" lnSpcReduction="10000"/>
          </a:bodyPr>
          <a:lstStyle/>
          <a:p>
            <a:r>
              <a:rPr lang="en-US" dirty="0"/>
              <a:t>Why propaganda education matters</a:t>
            </a:r>
          </a:p>
          <a:p>
            <a:r>
              <a:rPr lang="en-US" sz="3000" u="sng" dirty="0">
                <a:hlinkClick r:id="rId3"/>
              </a:rPr>
              <a:t>https://propaganda.mediaeducationlab.com/teachers</a:t>
            </a:r>
            <a:r>
              <a:rPr lang="en-US" sz="3000" dirty="0"/>
              <a:t>   </a:t>
            </a:r>
          </a:p>
          <a:p>
            <a:endParaRPr lang="en-US" dirty="0"/>
          </a:p>
          <a:p>
            <a:r>
              <a:rPr lang="en-US" dirty="0"/>
              <a:t>University of Michigan</a:t>
            </a:r>
          </a:p>
          <a:p>
            <a:r>
              <a:rPr lang="en-US" sz="3000" u="sng" dirty="0">
                <a:hlinkClick r:id="rId4"/>
              </a:rPr>
              <a:t>http://www.crlt.umich.edu/publinks/generalguidelines#rules</a:t>
            </a:r>
            <a:r>
              <a:rPr lang="en-US" sz="3000" dirty="0"/>
              <a:t>   </a:t>
            </a:r>
          </a:p>
          <a:p>
            <a:endParaRPr lang="en-US" sz="3000" dirty="0"/>
          </a:p>
          <a:p>
            <a:r>
              <a:rPr lang="en-US" dirty="0"/>
              <a:t>United States Holocaust Museum</a:t>
            </a:r>
          </a:p>
          <a:p>
            <a:r>
              <a:rPr lang="en-US" dirty="0">
                <a:hlinkClick r:id="rId5"/>
              </a:rPr>
              <a:t>https://www.ushmm.org/propaganda/resources/monitoring-the-media/</a:t>
            </a:r>
            <a:r>
              <a:rPr lang="en-US" dirty="0"/>
              <a:t> </a:t>
            </a:r>
          </a:p>
        </p:txBody>
      </p:sp>
    </p:spTree>
    <p:extLst>
      <p:ext uri="{BB962C8B-B14F-4D97-AF65-F5344CB8AC3E}">
        <p14:creationId xmlns:p14="http://schemas.microsoft.com/office/powerpoint/2010/main" val="1929841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Resources</a:t>
            </a:r>
          </a:p>
        </p:txBody>
      </p:sp>
      <p:sp>
        <p:nvSpPr>
          <p:cNvPr id="3" name="Content Placeholder 2"/>
          <p:cNvSpPr>
            <a:spLocks noGrp="1"/>
          </p:cNvSpPr>
          <p:nvPr>
            <p:ph idx="1"/>
          </p:nvPr>
        </p:nvSpPr>
        <p:spPr/>
        <p:txBody>
          <a:bodyPr/>
          <a:lstStyle/>
          <a:p>
            <a:r>
              <a:rPr lang="en-US" dirty="0"/>
              <a:t>Pew Research Center</a:t>
            </a:r>
          </a:p>
          <a:p>
            <a:r>
              <a:rPr lang="en-US" dirty="0">
                <a:hlinkClick r:id="rId3"/>
              </a:rPr>
              <a:t>https://www.pewresearch.org/politics/</a:t>
            </a:r>
            <a:r>
              <a:rPr lang="en-US" dirty="0"/>
              <a:t> </a:t>
            </a:r>
          </a:p>
          <a:p>
            <a:r>
              <a:rPr lang="en-US" dirty="0">
                <a:hlinkClick r:id="rId4"/>
              </a:rPr>
              <a:t>https://www.journalism.org/</a:t>
            </a:r>
            <a:r>
              <a:rPr lang="en-US" dirty="0"/>
              <a:t> </a:t>
            </a:r>
          </a:p>
          <a:p>
            <a:r>
              <a:rPr lang="en-US" i="1" dirty="0"/>
              <a:t>Everything’s and Argument </a:t>
            </a:r>
            <a:r>
              <a:rPr lang="en-US" dirty="0"/>
              <a:t>book by Lunsford et al. (pp. 430-433, 2016)</a:t>
            </a:r>
          </a:p>
          <a:p>
            <a:endParaRPr lang="en-US" dirty="0"/>
          </a:p>
          <a:p>
            <a:endParaRPr lang="en-US" dirty="0"/>
          </a:p>
        </p:txBody>
      </p:sp>
    </p:spTree>
    <p:extLst>
      <p:ext uri="{BB962C8B-B14F-4D97-AF65-F5344CB8AC3E}">
        <p14:creationId xmlns:p14="http://schemas.microsoft.com/office/powerpoint/2010/main" val="3988335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C04B6-303D-457C-93AF-AB21C6477587}"/>
              </a:ext>
            </a:extLst>
          </p:cNvPr>
          <p:cNvSpPr>
            <a:spLocks noGrp="1"/>
          </p:cNvSpPr>
          <p:nvPr>
            <p:ph type="title"/>
          </p:nvPr>
        </p:nvSpPr>
        <p:spPr/>
        <p:txBody>
          <a:bodyPr/>
          <a:lstStyle/>
          <a:p>
            <a:r>
              <a:rPr lang="en-US" b="1" dirty="0"/>
              <a:t>Take A Moment…</a:t>
            </a:r>
          </a:p>
        </p:txBody>
      </p:sp>
      <p:sp>
        <p:nvSpPr>
          <p:cNvPr id="3" name="Content Placeholder 2">
            <a:extLst>
              <a:ext uri="{FF2B5EF4-FFF2-40B4-BE49-F238E27FC236}">
                <a16:creationId xmlns:a16="http://schemas.microsoft.com/office/drawing/2014/main" id="{B8910371-502C-48B1-BBB0-CA6677DAB3E1}"/>
              </a:ext>
            </a:extLst>
          </p:cNvPr>
          <p:cNvSpPr>
            <a:spLocks noGrp="1"/>
          </p:cNvSpPr>
          <p:nvPr>
            <p:ph idx="1"/>
          </p:nvPr>
        </p:nvSpPr>
        <p:spPr>
          <a:xfrm>
            <a:off x="1914144" y="1676400"/>
            <a:ext cx="9997440" cy="4572000"/>
          </a:xfrm>
        </p:spPr>
        <p:txBody>
          <a:bodyPr/>
          <a:lstStyle/>
          <a:p>
            <a:r>
              <a:rPr lang="en-US" dirty="0">
                <a:hlinkClick r:id="rId3"/>
              </a:rPr>
              <a:t>https://www.youtube.com/watch?v=NB3NPNM4xgo</a:t>
            </a:r>
            <a:r>
              <a:rPr lang="en-US" dirty="0"/>
              <a:t>    </a:t>
            </a:r>
          </a:p>
          <a:p>
            <a:endParaRPr lang="en-US" dirty="0"/>
          </a:p>
          <a:p>
            <a:r>
              <a:rPr lang="en-US" dirty="0"/>
              <a:t>Debrief</a:t>
            </a:r>
          </a:p>
          <a:p>
            <a:endParaRPr lang="en-US" dirty="0"/>
          </a:p>
          <a:p>
            <a:endParaRPr lang="en-US" dirty="0"/>
          </a:p>
          <a:p>
            <a:endParaRPr lang="en-US" dirty="0"/>
          </a:p>
        </p:txBody>
      </p:sp>
      <p:pic>
        <p:nvPicPr>
          <p:cNvPr id="5" name="Picture 4">
            <a:extLst>
              <a:ext uri="{FF2B5EF4-FFF2-40B4-BE49-F238E27FC236}">
                <a16:creationId xmlns:a16="http://schemas.microsoft.com/office/drawing/2014/main" id="{1FEBB50C-33A2-4D55-AE7A-E01068C88248}"/>
              </a:ext>
            </a:extLst>
          </p:cNvPr>
          <p:cNvPicPr>
            <a:picLocks noChangeAspect="1"/>
          </p:cNvPicPr>
          <p:nvPr/>
        </p:nvPicPr>
        <p:blipFill>
          <a:blip r:embed="rId4"/>
          <a:stretch>
            <a:fillRect/>
          </a:stretch>
        </p:blipFill>
        <p:spPr>
          <a:xfrm>
            <a:off x="1600199" y="6492239"/>
            <a:ext cx="1066802" cy="365761"/>
          </a:xfrm>
          <a:prstGeom prst="rect">
            <a:avLst/>
          </a:prstGeom>
        </p:spPr>
      </p:pic>
    </p:spTree>
    <p:extLst>
      <p:ext uri="{BB962C8B-B14F-4D97-AF65-F5344CB8AC3E}">
        <p14:creationId xmlns:p14="http://schemas.microsoft.com/office/powerpoint/2010/main" val="3713235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6F87E-FB75-456F-83FC-8B83CDA31522}"/>
              </a:ext>
            </a:extLst>
          </p:cNvPr>
          <p:cNvSpPr>
            <a:spLocks noGrp="1"/>
          </p:cNvSpPr>
          <p:nvPr>
            <p:ph type="title"/>
          </p:nvPr>
        </p:nvSpPr>
        <p:spPr/>
        <p:txBody>
          <a:bodyPr/>
          <a:lstStyle/>
          <a:p>
            <a:r>
              <a:rPr lang="en-US" b="1" dirty="0"/>
              <a:t>Handouts</a:t>
            </a:r>
          </a:p>
        </p:txBody>
      </p:sp>
      <p:sp>
        <p:nvSpPr>
          <p:cNvPr id="3" name="Content Placeholder 2">
            <a:extLst>
              <a:ext uri="{FF2B5EF4-FFF2-40B4-BE49-F238E27FC236}">
                <a16:creationId xmlns:a16="http://schemas.microsoft.com/office/drawing/2014/main" id="{C6B5AF28-6C15-4268-A462-760341DDCD54}"/>
              </a:ext>
            </a:extLst>
          </p:cNvPr>
          <p:cNvSpPr>
            <a:spLocks noGrp="1"/>
          </p:cNvSpPr>
          <p:nvPr>
            <p:ph idx="1"/>
          </p:nvPr>
        </p:nvSpPr>
        <p:spPr/>
        <p:txBody>
          <a:bodyPr/>
          <a:lstStyle/>
          <a:p>
            <a:r>
              <a:rPr lang="en-US" dirty="0"/>
              <a:t>Preview</a:t>
            </a:r>
          </a:p>
          <a:p>
            <a:endParaRPr lang="en-US" sz="800" dirty="0"/>
          </a:p>
          <a:p>
            <a:r>
              <a:rPr lang="en-US" dirty="0"/>
              <a:t>Questions </a:t>
            </a:r>
          </a:p>
          <a:p>
            <a:endParaRPr lang="en-US" sz="800" dirty="0"/>
          </a:p>
          <a:p>
            <a:r>
              <a:rPr lang="en-US" dirty="0"/>
              <a:t>Discussion</a:t>
            </a:r>
          </a:p>
        </p:txBody>
      </p:sp>
      <p:pic>
        <p:nvPicPr>
          <p:cNvPr id="5" name="Picture 4">
            <a:extLst>
              <a:ext uri="{FF2B5EF4-FFF2-40B4-BE49-F238E27FC236}">
                <a16:creationId xmlns:a16="http://schemas.microsoft.com/office/drawing/2014/main" id="{640FAF17-AE83-44E3-A369-B6B3D147688A}"/>
              </a:ext>
            </a:extLst>
          </p:cNvPr>
          <p:cNvPicPr>
            <a:picLocks noChangeAspect="1"/>
          </p:cNvPicPr>
          <p:nvPr/>
        </p:nvPicPr>
        <p:blipFill>
          <a:blip r:embed="rId3"/>
          <a:stretch>
            <a:fillRect/>
          </a:stretch>
        </p:blipFill>
        <p:spPr>
          <a:xfrm>
            <a:off x="1650998" y="5451247"/>
            <a:ext cx="2413001" cy="827315"/>
          </a:xfrm>
          <a:prstGeom prst="rect">
            <a:avLst/>
          </a:prstGeom>
        </p:spPr>
      </p:pic>
    </p:spTree>
    <p:extLst>
      <p:ext uri="{BB962C8B-B14F-4D97-AF65-F5344CB8AC3E}">
        <p14:creationId xmlns:p14="http://schemas.microsoft.com/office/powerpoint/2010/main" val="173134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BFF7B-90B7-48D9-9D52-A163DB74F75C}"/>
              </a:ext>
            </a:extLst>
          </p:cNvPr>
          <p:cNvSpPr>
            <a:spLocks noGrp="1"/>
          </p:cNvSpPr>
          <p:nvPr>
            <p:ph type="title"/>
          </p:nvPr>
        </p:nvSpPr>
        <p:spPr>
          <a:xfrm>
            <a:off x="1914144" y="0"/>
            <a:ext cx="9997440" cy="1417638"/>
          </a:xfrm>
        </p:spPr>
        <p:txBody>
          <a:bodyPr/>
          <a:lstStyle/>
          <a:p>
            <a:r>
              <a:rPr lang="en-US" b="1" dirty="0"/>
              <a:t>Thank you! </a:t>
            </a:r>
          </a:p>
        </p:txBody>
      </p:sp>
      <p:sp>
        <p:nvSpPr>
          <p:cNvPr id="3" name="Content Placeholder 2">
            <a:extLst>
              <a:ext uri="{FF2B5EF4-FFF2-40B4-BE49-F238E27FC236}">
                <a16:creationId xmlns:a16="http://schemas.microsoft.com/office/drawing/2014/main" id="{5090E70C-5799-4BA6-BF56-1DA1EC2AF7E8}"/>
              </a:ext>
            </a:extLst>
          </p:cNvPr>
          <p:cNvSpPr>
            <a:spLocks noGrp="1"/>
          </p:cNvSpPr>
          <p:nvPr>
            <p:ph idx="1"/>
          </p:nvPr>
        </p:nvSpPr>
        <p:spPr/>
        <p:txBody>
          <a:bodyPr/>
          <a:lstStyle/>
          <a:p>
            <a:r>
              <a:rPr lang="en-US" dirty="0" err="1"/>
              <a:t>Sheliah</a:t>
            </a:r>
            <a:r>
              <a:rPr lang="en-US" dirty="0"/>
              <a:t> G. Durham</a:t>
            </a:r>
          </a:p>
          <a:p>
            <a:pPr lvl="1"/>
            <a:r>
              <a:rPr lang="en-US" dirty="0">
                <a:hlinkClick r:id="rId2"/>
              </a:rPr>
              <a:t>sdurham@andersonuniversity.edu</a:t>
            </a:r>
            <a:r>
              <a:rPr lang="en-US" dirty="0"/>
              <a:t> </a:t>
            </a:r>
          </a:p>
          <a:p>
            <a:endParaRPr lang="en-US" sz="2000" dirty="0"/>
          </a:p>
          <a:p>
            <a:r>
              <a:rPr lang="en-US" dirty="0"/>
              <a:t>Tracy Butler</a:t>
            </a:r>
          </a:p>
          <a:p>
            <a:pPr lvl="1"/>
            <a:r>
              <a:rPr lang="en-US" dirty="0">
                <a:hlinkClick r:id="rId3"/>
              </a:rPr>
              <a:t>tbutler@andersonuniversity.edu</a:t>
            </a:r>
            <a:r>
              <a:rPr lang="en-US" dirty="0"/>
              <a:t>  </a:t>
            </a:r>
          </a:p>
          <a:p>
            <a:endParaRPr lang="en-US" dirty="0"/>
          </a:p>
          <a:p>
            <a:pPr marL="82296" indent="0">
              <a:buNone/>
            </a:pPr>
            <a:endParaRPr lang="en-US" dirty="0"/>
          </a:p>
        </p:txBody>
      </p:sp>
      <p:pic>
        <p:nvPicPr>
          <p:cNvPr id="5" name="Picture 4">
            <a:extLst>
              <a:ext uri="{FF2B5EF4-FFF2-40B4-BE49-F238E27FC236}">
                <a16:creationId xmlns:a16="http://schemas.microsoft.com/office/drawing/2014/main" id="{123B8BB6-7590-4505-B1F8-0213D5C6F15C}"/>
              </a:ext>
            </a:extLst>
          </p:cNvPr>
          <p:cNvPicPr>
            <a:picLocks noChangeAspect="1"/>
          </p:cNvPicPr>
          <p:nvPr/>
        </p:nvPicPr>
        <p:blipFill>
          <a:blip r:embed="rId4"/>
          <a:stretch>
            <a:fillRect/>
          </a:stretch>
        </p:blipFill>
        <p:spPr>
          <a:xfrm>
            <a:off x="2501515" y="4575936"/>
            <a:ext cx="8415867" cy="1877358"/>
          </a:xfrm>
          <a:prstGeom prst="rect">
            <a:avLst/>
          </a:prstGeom>
        </p:spPr>
      </p:pic>
    </p:spTree>
    <p:extLst>
      <p:ext uri="{BB962C8B-B14F-4D97-AF65-F5344CB8AC3E}">
        <p14:creationId xmlns:p14="http://schemas.microsoft.com/office/powerpoint/2010/main" val="2718029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10A1C-7896-449D-BB07-4F6FF1A7CD9B}"/>
              </a:ext>
            </a:extLst>
          </p:cNvPr>
          <p:cNvSpPr>
            <a:spLocks noGrp="1"/>
          </p:cNvSpPr>
          <p:nvPr>
            <p:ph type="title"/>
          </p:nvPr>
        </p:nvSpPr>
        <p:spPr>
          <a:xfrm>
            <a:off x="1914144" y="91758"/>
            <a:ext cx="9997440" cy="1073163"/>
          </a:xfrm>
        </p:spPr>
        <p:txBody>
          <a:bodyPr/>
          <a:lstStyle/>
          <a:p>
            <a:r>
              <a:rPr lang="en-US" b="1" dirty="0"/>
              <a:t>Why?</a:t>
            </a:r>
          </a:p>
        </p:txBody>
      </p:sp>
      <p:sp>
        <p:nvSpPr>
          <p:cNvPr id="3" name="Content Placeholder 2">
            <a:extLst>
              <a:ext uri="{FF2B5EF4-FFF2-40B4-BE49-F238E27FC236}">
                <a16:creationId xmlns:a16="http://schemas.microsoft.com/office/drawing/2014/main" id="{BEA37207-3752-4552-957B-FF18515D1A3D}"/>
              </a:ext>
            </a:extLst>
          </p:cNvPr>
          <p:cNvSpPr>
            <a:spLocks noGrp="1"/>
          </p:cNvSpPr>
          <p:nvPr>
            <p:ph idx="1"/>
          </p:nvPr>
        </p:nvSpPr>
        <p:spPr>
          <a:xfrm>
            <a:off x="1914144" y="1164921"/>
            <a:ext cx="9997440" cy="5498926"/>
          </a:xfrm>
        </p:spPr>
        <p:txBody>
          <a:bodyPr>
            <a:normAutofit lnSpcReduction="10000"/>
          </a:bodyPr>
          <a:lstStyle/>
          <a:p>
            <a:r>
              <a:rPr lang="en-US" dirty="0">
                <a:latin typeface="Times New Roman" panose="02020603050405020304" pitchFamily="18" charset="0"/>
                <a:ea typeface="Calibri" panose="020F0502020204030204" pitchFamily="34" charset="0"/>
              </a:rPr>
              <a:t>In our current media/digital/online environment, individuals are surrounded more than ever by constant exposure to advertising, 24-hour news cycles, and an ever-expanding array of information and entertainment media. </a:t>
            </a:r>
          </a:p>
          <a:p>
            <a:endParaRPr lang="en-US" sz="1000" dirty="0">
              <a:latin typeface="Times New Roman" panose="02020603050405020304" pitchFamily="18"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Misinformation, disinformation, partisanship and conspiracy theories are part of the mainstream media. </a:t>
            </a:r>
          </a:p>
          <a:p>
            <a:endParaRPr lang="en-US" sz="1000" dirty="0">
              <a:latin typeface="Times New Roman" panose="02020603050405020304" pitchFamily="18"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The emotional content as well as the volume of messages in daily lives makes it difficult to recognize propaganda over truth. </a:t>
            </a:r>
          </a:p>
          <a:p>
            <a:endParaRPr lang="en-US" dirty="0">
              <a:latin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id="{6D9340FD-2DD8-407B-8755-FBE9BB604BCC}"/>
              </a:ext>
            </a:extLst>
          </p:cNvPr>
          <p:cNvPicPr>
            <a:picLocks noChangeAspect="1"/>
          </p:cNvPicPr>
          <p:nvPr/>
        </p:nvPicPr>
        <p:blipFill>
          <a:blip r:embed="rId3"/>
          <a:stretch>
            <a:fillRect/>
          </a:stretch>
        </p:blipFill>
        <p:spPr>
          <a:xfrm>
            <a:off x="1914144" y="6400481"/>
            <a:ext cx="1066802" cy="365761"/>
          </a:xfrm>
          <a:prstGeom prst="rect">
            <a:avLst/>
          </a:prstGeom>
        </p:spPr>
      </p:pic>
    </p:spTree>
    <p:extLst>
      <p:ext uri="{BB962C8B-B14F-4D97-AF65-F5344CB8AC3E}">
        <p14:creationId xmlns:p14="http://schemas.microsoft.com/office/powerpoint/2010/main" val="574554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A8013-9F9F-394D-927A-28F65C5DFAB4}"/>
              </a:ext>
            </a:extLst>
          </p:cNvPr>
          <p:cNvSpPr>
            <a:spLocks noGrp="1"/>
          </p:cNvSpPr>
          <p:nvPr>
            <p:ph type="title"/>
          </p:nvPr>
        </p:nvSpPr>
        <p:spPr/>
        <p:txBody>
          <a:bodyPr/>
          <a:lstStyle/>
          <a:p>
            <a:r>
              <a:rPr lang="en-US" b="1" dirty="0"/>
              <a:t>Why Is This Important?</a:t>
            </a:r>
          </a:p>
        </p:txBody>
      </p:sp>
      <p:sp>
        <p:nvSpPr>
          <p:cNvPr id="3" name="Content Placeholder 2">
            <a:extLst>
              <a:ext uri="{FF2B5EF4-FFF2-40B4-BE49-F238E27FC236}">
                <a16:creationId xmlns:a16="http://schemas.microsoft.com/office/drawing/2014/main" id="{6BF42981-58E5-D243-9FA0-B853E721B201}"/>
              </a:ext>
            </a:extLst>
          </p:cNvPr>
          <p:cNvSpPr>
            <a:spLocks noGrp="1"/>
          </p:cNvSpPr>
          <p:nvPr>
            <p:ph idx="1"/>
          </p:nvPr>
        </p:nvSpPr>
        <p:spPr>
          <a:xfrm>
            <a:off x="1914144" y="1524000"/>
            <a:ext cx="9997440" cy="5334000"/>
          </a:xfrm>
        </p:spPr>
        <p:txBody>
          <a:bodyPr>
            <a:normAutofit lnSpcReduction="10000"/>
          </a:bodyPr>
          <a:lstStyle/>
          <a:p>
            <a:r>
              <a:rPr lang="en-US" dirty="0">
                <a:latin typeface="Times New Roman" panose="02020603050405020304" pitchFamily="18" charset="0"/>
                <a:ea typeface="Calibri" panose="020F0502020204030204" pitchFamily="34" charset="0"/>
              </a:rPr>
              <a:t>Individuals may not recognize how media is influencing their emotions, attitudes, knowledge and behavior. </a:t>
            </a:r>
          </a:p>
          <a:p>
            <a:endParaRPr lang="en-US" sz="1300" dirty="0">
              <a:latin typeface="Times New Roman" panose="02020603050405020304" pitchFamily="18" charset="0"/>
              <a:ea typeface="Calibri" panose="020F0502020204030204" pitchFamily="34" charset="0"/>
            </a:endParaRPr>
          </a:p>
          <a:p>
            <a:r>
              <a:rPr lang="en-US" dirty="0">
                <a:latin typeface="Times New Roman" panose="02020603050405020304" pitchFamily="18" charset="0"/>
                <a:cs typeface="Times New Roman" panose="02020603050405020304" pitchFamily="18" charset="0"/>
              </a:rPr>
              <a:t>“…when you take information from a given source, it will almost inevitably carry with it at least some of the preferences, assumptions, and biases –conscious or not– of the people who produce and disseminate it” (Lunsford, 2016, p.428).</a:t>
            </a:r>
            <a:endParaRPr lang="en-US" dirty="0">
              <a:latin typeface="Times New Roman" panose="02020603050405020304" pitchFamily="18" charset="0"/>
              <a:ea typeface="Calibri" panose="020F0502020204030204" pitchFamily="34" charset="0"/>
            </a:endParaRPr>
          </a:p>
          <a:p>
            <a:endParaRPr lang="en-US" sz="1300" dirty="0">
              <a:latin typeface="Times New Roman" panose="02020603050405020304" pitchFamily="18"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By entering into the conversation, students are invited to utilize critical thinking as part of being an informed citizen of the 21</a:t>
            </a:r>
            <a:r>
              <a:rPr lang="en-US" baseline="30000" dirty="0">
                <a:latin typeface="Times New Roman" panose="02020603050405020304" pitchFamily="18" charset="0"/>
                <a:ea typeface="Calibri" panose="020F0502020204030204" pitchFamily="34" charset="0"/>
              </a:rPr>
              <a:t>st</a:t>
            </a:r>
            <a:r>
              <a:rPr lang="en-US" dirty="0">
                <a:latin typeface="Times New Roman" panose="02020603050405020304" pitchFamily="18" charset="0"/>
                <a:ea typeface="Calibri" panose="020F0502020204030204" pitchFamily="34" charset="0"/>
              </a:rPr>
              <a:t> century. </a:t>
            </a:r>
          </a:p>
          <a:p>
            <a:endParaRPr lang="en-US" dirty="0"/>
          </a:p>
        </p:txBody>
      </p:sp>
    </p:spTree>
    <p:extLst>
      <p:ext uri="{BB962C8B-B14F-4D97-AF65-F5344CB8AC3E}">
        <p14:creationId xmlns:p14="http://schemas.microsoft.com/office/powerpoint/2010/main" val="533185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731202"/>
          </a:xfrm>
        </p:spPr>
        <p:txBody>
          <a:bodyPr>
            <a:normAutofit fontScale="90000"/>
          </a:bodyPr>
          <a:lstStyle/>
          <a:p>
            <a:r>
              <a:rPr lang="en-US" b="1" dirty="0"/>
              <a:t>Terminology</a:t>
            </a:r>
          </a:p>
        </p:txBody>
      </p:sp>
      <p:sp>
        <p:nvSpPr>
          <p:cNvPr id="3" name="Content Placeholder 2"/>
          <p:cNvSpPr>
            <a:spLocks noGrp="1"/>
          </p:cNvSpPr>
          <p:nvPr>
            <p:ph idx="1"/>
          </p:nvPr>
        </p:nvSpPr>
        <p:spPr>
          <a:xfrm>
            <a:off x="1914144" y="1191490"/>
            <a:ext cx="9997440" cy="5666509"/>
          </a:xfrm>
        </p:spPr>
        <p:txBody>
          <a:bodyPr>
            <a:normAutofit fontScale="70000" lnSpcReduction="20000"/>
          </a:bodyPr>
          <a:lstStyle/>
          <a:p>
            <a:r>
              <a:rPr lang="en-US" dirty="0"/>
              <a:t>Media Bias: Media bias is the bias of journalists and news producers in the selection of events and stories that are reported, and how they are covered.</a:t>
            </a:r>
          </a:p>
          <a:p>
            <a:endParaRPr lang="en-US" sz="1300" dirty="0"/>
          </a:p>
          <a:p>
            <a:r>
              <a:rPr lang="en-US" dirty="0"/>
              <a:t>Propaganda: information, especially of a biased or misleading nature, used to promote or publicize a particular political cause or point of view.</a:t>
            </a:r>
          </a:p>
          <a:p>
            <a:endParaRPr lang="en-US" sz="1100" dirty="0"/>
          </a:p>
          <a:p>
            <a:r>
              <a:rPr lang="en-US" dirty="0"/>
              <a:t>Evidence: the available body of facts or information indicating whether a belief or proposition is true or valid.</a:t>
            </a:r>
          </a:p>
          <a:p>
            <a:endParaRPr lang="en-US" sz="1100" dirty="0"/>
          </a:p>
          <a:p>
            <a:r>
              <a:rPr lang="en-US" dirty="0"/>
              <a:t>Perspective: a particular attitude toward or way of regarding something; a point of view.</a:t>
            </a:r>
          </a:p>
          <a:p>
            <a:endParaRPr lang="en-US" sz="1100" dirty="0"/>
          </a:p>
          <a:p>
            <a:r>
              <a:rPr lang="en-US" dirty="0"/>
              <a:t>(What role does this play? Influenced by culture, social norms, religious views, socio-economic factors, environment, etc…)</a:t>
            </a:r>
          </a:p>
          <a:p>
            <a:endParaRPr lang="en-US" sz="1100" dirty="0"/>
          </a:p>
          <a:p>
            <a:r>
              <a:rPr lang="en-US" dirty="0"/>
              <a:t>False narrative</a:t>
            </a:r>
          </a:p>
          <a:p>
            <a:endParaRPr lang="en-US" sz="1100" dirty="0"/>
          </a:p>
          <a:p>
            <a:r>
              <a:rPr lang="en-US" dirty="0"/>
              <a:t>Fake news</a:t>
            </a:r>
          </a:p>
          <a:p>
            <a:endParaRPr lang="en-US" dirty="0"/>
          </a:p>
        </p:txBody>
      </p:sp>
    </p:spTree>
    <p:extLst>
      <p:ext uri="{BB962C8B-B14F-4D97-AF65-F5344CB8AC3E}">
        <p14:creationId xmlns:p14="http://schemas.microsoft.com/office/powerpoint/2010/main" val="1457684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Are Visuals So Effective?</a:t>
            </a:r>
          </a:p>
        </p:txBody>
      </p:sp>
      <p:sp>
        <p:nvSpPr>
          <p:cNvPr id="3" name="Content Placeholder 2"/>
          <p:cNvSpPr>
            <a:spLocks noGrp="1"/>
          </p:cNvSpPr>
          <p:nvPr>
            <p:ph idx="1"/>
          </p:nvPr>
        </p:nvSpPr>
        <p:spPr>
          <a:xfrm>
            <a:off x="1765069" y="1593272"/>
            <a:ext cx="9997440" cy="5264727"/>
          </a:xfrm>
        </p:spPr>
        <p:txBody>
          <a:bodyPr>
            <a:normAutofit/>
          </a:bodyPr>
          <a:lstStyle/>
          <a:p>
            <a:r>
              <a:rPr lang="en-US" altLang="en-US" sz="2800" dirty="0"/>
              <a:t>“…images [are used] to engage viewers and persuade them to accept a particular idea or point of view” </a:t>
            </a:r>
            <a:r>
              <a:rPr lang="en-US" altLang="en-US" sz="1800" dirty="0"/>
              <a:t>(</a:t>
            </a:r>
            <a:r>
              <a:rPr lang="en-US" sz="1800" i="1" dirty="0">
                <a:hlinkClick r:id="rId3"/>
              </a:rPr>
              <a:t>www.sjsu.edu/people/julie.hawker/courses/c1/s2/</a:t>
            </a:r>
            <a:r>
              <a:rPr lang="en-US" sz="1800" b="1" i="1" dirty="0">
                <a:hlinkClick r:id="rId3"/>
              </a:rPr>
              <a:t>Visual</a:t>
            </a:r>
            <a:r>
              <a:rPr lang="en-US" sz="1800" i="1" dirty="0">
                <a:hlinkClick r:id="rId3"/>
              </a:rPr>
              <a:t>-</a:t>
            </a:r>
            <a:r>
              <a:rPr lang="en-US" sz="1800" b="1" i="1" dirty="0">
                <a:hlinkClick r:id="rId3"/>
              </a:rPr>
              <a:t>Argumentation</a:t>
            </a:r>
            <a:r>
              <a:rPr lang="en-US" sz="1800" i="1" dirty="0">
                <a:hlinkClick r:id="rId3"/>
              </a:rPr>
              <a:t>-Slides.ppt</a:t>
            </a:r>
            <a:r>
              <a:rPr lang="en-US" sz="1800" i="1" dirty="0"/>
              <a:t>)</a:t>
            </a:r>
            <a:r>
              <a:rPr lang="en-US" altLang="en-US" sz="1800" b="1" dirty="0"/>
              <a:t>.</a:t>
            </a:r>
          </a:p>
          <a:p>
            <a:endParaRPr lang="en-US" altLang="en-US" sz="1400" b="1" dirty="0"/>
          </a:p>
          <a:p>
            <a:r>
              <a:rPr lang="en-US" sz="2800" b="1" dirty="0"/>
              <a:t>“Visual argument</a:t>
            </a:r>
            <a:r>
              <a:rPr lang="en-US" sz="2800" dirty="0"/>
              <a:t> is advertising, comics, or anything of that sort used to draw the audiences in” </a:t>
            </a:r>
            <a:r>
              <a:rPr lang="en-US" sz="1800" dirty="0"/>
              <a:t>(https://english106spring2009.wordpress.com/what-is-visual-argument/). </a:t>
            </a:r>
          </a:p>
          <a:p>
            <a:pPr marL="82296" indent="0">
              <a:buNone/>
            </a:pPr>
            <a:endParaRPr lang="en-US" altLang="en-US" sz="1400" dirty="0"/>
          </a:p>
          <a:p>
            <a:r>
              <a:rPr lang="en-US" altLang="en-US" sz="2800" dirty="0"/>
              <a:t>Frequently appeals to ethos, pathos, and/or logos.</a:t>
            </a:r>
          </a:p>
          <a:p>
            <a:endParaRPr lang="en-US" dirty="0"/>
          </a:p>
        </p:txBody>
      </p:sp>
    </p:spTree>
    <p:extLst>
      <p:ext uri="{BB962C8B-B14F-4D97-AF65-F5344CB8AC3E}">
        <p14:creationId xmlns:p14="http://schemas.microsoft.com/office/powerpoint/2010/main" val="1361633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524000" y="1"/>
            <a:ext cx="9448800" cy="1139482"/>
          </a:xfrm>
        </p:spPr>
        <p:txBody>
          <a:bodyPr/>
          <a:lstStyle/>
          <a:p>
            <a:r>
              <a:rPr lang="en-US" altLang="en-US" sz="4000" b="1" dirty="0"/>
              <a:t>    Evaluation Of Visual Media</a:t>
            </a:r>
          </a:p>
        </p:txBody>
      </p:sp>
      <p:sp>
        <p:nvSpPr>
          <p:cNvPr id="43011" name="Rectangle 3"/>
          <p:cNvSpPr>
            <a:spLocks noGrp="1" noChangeArrowheads="1"/>
          </p:cNvSpPr>
          <p:nvPr>
            <p:ph type="body" idx="1"/>
          </p:nvPr>
        </p:nvSpPr>
        <p:spPr>
          <a:xfrm>
            <a:off x="1731818" y="1357745"/>
            <a:ext cx="10044546" cy="5500254"/>
          </a:xfrm>
        </p:spPr>
        <p:txBody>
          <a:bodyPr>
            <a:normAutofit/>
          </a:bodyPr>
          <a:lstStyle/>
          <a:p>
            <a:pPr>
              <a:lnSpc>
                <a:spcPct val="80000"/>
              </a:lnSpc>
            </a:pPr>
            <a:r>
              <a:rPr lang="en-US" altLang="en-US" sz="3000" dirty="0"/>
              <a:t>Is the evidence accurate and adequate?</a:t>
            </a:r>
          </a:p>
          <a:p>
            <a:pPr marL="0" indent="0">
              <a:lnSpc>
                <a:spcPct val="80000"/>
              </a:lnSpc>
              <a:buNone/>
            </a:pPr>
            <a:endParaRPr lang="en-US" altLang="en-US" sz="1800" dirty="0"/>
          </a:p>
          <a:p>
            <a:pPr>
              <a:lnSpc>
                <a:spcPct val="80000"/>
              </a:lnSpc>
            </a:pPr>
            <a:r>
              <a:rPr lang="en-US" altLang="en-US" sz="3000" dirty="0"/>
              <a:t>Visual information can be distorted or manipulated just as words can.</a:t>
            </a:r>
          </a:p>
          <a:p>
            <a:pPr>
              <a:lnSpc>
                <a:spcPct val="80000"/>
              </a:lnSpc>
              <a:buFontTx/>
              <a:buNone/>
            </a:pPr>
            <a:endParaRPr lang="en-US" altLang="en-US" sz="1800" dirty="0"/>
          </a:p>
          <a:p>
            <a:pPr>
              <a:lnSpc>
                <a:spcPct val="80000"/>
              </a:lnSpc>
            </a:pPr>
            <a:r>
              <a:rPr lang="en-US" altLang="en-US" sz="3000" dirty="0"/>
              <a:t>Analyze visual evidence to be sure it’s fair, precise, and credible.</a:t>
            </a:r>
          </a:p>
          <a:p>
            <a:pPr>
              <a:lnSpc>
                <a:spcPct val="80000"/>
              </a:lnSpc>
              <a:buFontTx/>
              <a:buNone/>
            </a:pPr>
            <a:endParaRPr lang="en-US" altLang="en-US" sz="1800" dirty="0"/>
          </a:p>
          <a:p>
            <a:pPr>
              <a:lnSpc>
                <a:spcPct val="80000"/>
              </a:lnSpc>
            </a:pPr>
            <a:r>
              <a:rPr lang="en-US" altLang="en-US" sz="3000" dirty="0"/>
              <a:t>Visual evidence should be relevant and adequate.</a:t>
            </a:r>
          </a:p>
          <a:p>
            <a:pPr>
              <a:lnSpc>
                <a:spcPct val="80000"/>
              </a:lnSpc>
              <a:buFontTx/>
              <a:buNone/>
            </a:pPr>
            <a:endParaRPr lang="en-US" altLang="en-US" sz="1800" dirty="0"/>
          </a:p>
          <a:p>
            <a:pPr>
              <a:lnSpc>
                <a:spcPct val="80000"/>
              </a:lnSpc>
            </a:pPr>
            <a:r>
              <a:rPr lang="en-US" altLang="en-US" sz="3000" dirty="0"/>
              <a:t>It should avoid sensational or purely emotional effect.</a:t>
            </a:r>
          </a:p>
          <a:p>
            <a:pPr marL="0" indent="0" algn="r">
              <a:lnSpc>
                <a:spcPct val="80000"/>
              </a:lnSpc>
              <a:buNone/>
            </a:pPr>
            <a:endParaRPr lang="en-US" altLang="en-US" sz="1600" dirty="0"/>
          </a:p>
          <a:p>
            <a:pPr marL="0" indent="0" algn="r">
              <a:lnSpc>
                <a:spcPct val="80000"/>
              </a:lnSpc>
              <a:buNone/>
            </a:pPr>
            <a:r>
              <a:rPr lang="en-US" altLang="en-US" sz="1600" dirty="0"/>
              <a:t>(</a:t>
            </a:r>
            <a:r>
              <a:rPr lang="en-US" sz="1600" i="1" dirty="0"/>
              <a:t>www.sjsu.edu/people/julie.hawker/courses/c1/s2/</a:t>
            </a:r>
            <a:r>
              <a:rPr lang="en-US" sz="1600" b="1" i="1" dirty="0"/>
              <a:t>Visual</a:t>
            </a:r>
            <a:r>
              <a:rPr lang="en-US" sz="1600" i="1" dirty="0"/>
              <a:t>-</a:t>
            </a:r>
            <a:r>
              <a:rPr lang="en-US" sz="1600" b="1" i="1" dirty="0"/>
              <a:t>Argumentation</a:t>
            </a:r>
            <a:r>
              <a:rPr lang="en-US" sz="1600" i="1" dirty="0"/>
              <a:t>-Slides.ppt)</a:t>
            </a:r>
            <a:endParaRPr lang="en-US" altLang="en-US" sz="1600" dirty="0"/>
          </a:p>
        </p:txBody>
      </p:sp>
    </p:spTree>
    <p:extLst>
      <p:ext uri="{BB962C8B-B14F-4D97-AF65-F5344CB8AC3E}">
        <p14:creationId xmlns:p14="http://schemas.microsoft.com/office/powerpoint/2010/main" val="2730747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1">
                                            <p:txEl>
                                              <p:pRg st="2" end="2"/>
                                            </p:txEl>
                                          </p:spTgt>
                                        </p:tgtEl>
                                        <p:attrNameLst>
                                          <p:attrName>style.visibility</p:attrName>
                                        </p:attrNameLst>
                                      </p:cBhvr>
                                      <p:to>
                                        <p:strVal val="visible"/>
                                      </p:to>
                                    </p:set>
                                    <p:anim calcmode="lin" valueType="num">
                                      <p:cBhvr additive="base">
                                        <p:cTn id="13" dur="5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1">
                                            <p:txEl>
                                              <p:pRg st="4" end="4"/>
                                            </p:txEl>
                                          </p:spTgt>
                                        </p:tgtEl>
                                        <p:attrNameLst>
                                          <p:attrName>style.visibility</p:attrName>
                                        </p:attrNameLst>
                                      </p:cBhvr>
                                      <p:to>
                                        <p:strVal val="visible"/>
                                      </p:to>
                                    </p:set>
                                    <p:anim calcmode="lin" valueType="num">
                                      <p:cBhvr additive="base">
                                        <p:cTn id="19" dur="500" fill="hold"/>
                                        <p:tgtEl>
                                          <p:spTgt spid="4301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1">
                                            <p:txEl>
                                              <p:pRg st="6" end="6"/>
                                            </p:txEl>
                                          </p:spTgt>
                                        </p:tgtEl>
                                        <p:attrNameLst>
                                          <p:attrName>style.visibility</p:attrName>
                                        </p:attrNameLst>
                                      </p:cBhvr>
                                      <p:to>
                                        <p:strVal val="visible"/>
                                      </p:to>
                                    </p:set>
                                    <p:anim calcmode="lin" valueType="num">
                                      <p:cBhvr additive="base">
                                        <p:cTn id="25" dur="500" fill="hold"/>
                                        <p:tgtEl>
                                          <p:spTgt spid="4301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3011">
                                            <p:txEl>
                                              <p:pRg st="8" end="8"/>
                                            </p:txEl>
                                          </p:spTgt>
                                        </p:tgtEl>
                                        <p:attrNameLst>
                                          <p:attrName>style.visibility</p:attrName>
                                        </p:attrNameLst>
                                      </p:cBhvr>
                                      <p:to>
                                        <p:strVal val="visible"/>
                                      </p:to>
                                    </p:set>
                                    <p:anim calcmode="lin" valueType="num">
                                      <p:cBhvr additive="base">
                                        <p:cTn id="31" dur="500" fill="hold"/>
                                        <p:tgtEl>
                                          <p:spTgt spid="43011">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301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3011">
                                            <p:txEl>
                                              <p:pRg st="10" end="10"/>
                                            </p:txEl>
                                          </p:spTgt>
                                        </p:tgtEl>
                                        <p:attrNameLst>
                                          <p:attrName>style.visibility</p:attrName>
                                        </p:attrNameLst>
                                      </p:cBhvr>
                                      <p:to>
                                        <p:strVal val="visible"/>
                                      </p:to>
                                    </p:set>
                                    <p:anim calcmode="lin" valueType="num">
                                      <p:cBhvr additive="base">
                                        <p:cTn id="37" dur="500" fill="hold"/>
                                        <p:tgtEl>
                                          <p:spTgt spid="43011">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301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814944" y="0"/>
            <a:ext cx="9664292" cy="1163782"/>
          </a:xfrm>
        </p:spPr>
        <p:txBody>
          <a:bodyPr>
            <a:normAutofit fontScale="90000"/>
          </a:bodyPr>
          <a:lstStyle/>
          <a:p>
            <a:r>
              <a:rPr lang="en-US" altLang="en-US" sz="3600" b="1" dirty="0"/>
              <a:t>Don’t Accept Visual Arguments At Face Value</a:t>
            </a:r>
          </a:p>
        </p:txBody>
      </p:sp>
      <p:sp>
        <p:nvSpPr>
          <p:cNvPr id="57347" name="Rectangle 3"/>
          <p:cNvSpPr>
            <a:spLocks noGrp="1" noChangeArrowheads="1"/>
          </p:cNvSpPr>
          <p:nvPr>
            <p:ph type="body" idx="1"/>
          </p:nvPr>
        </p:nvSpPr>
        <p:spPr>
          <a:xfrm>
            <a:off x="1648691" y="1440873"/>
            <a:ext cx="9830545" cy="5599692"/>
          </a:xfrm>
        </p:spPr>
        <p:txBody>
          <a:bodyPr>
            <a:normAutofit/>
          </a:bodyPr>
          <a:lstStyle/>
          <a:p>
            <a:pPr>
              <a:lnSpc>
                <a:spcPct val="80000"/>
              </a:lnSpc>
            </a:pPr>
            <a:r>
              <a:rPr lang="en-US" altLang="en-US" sz="2600" dirty="0"/>
              <a:t>Visual arguments are powerful tools of persuasion that appear in a myriad of forms in our media culture.</a:t>
            </a:r>
          </a:p>
          <a:p>
            <a:pPr>
              <a:lnSpc>
                <a:spcPct val="80000"/>
              </a:lnSpc>
              <a:buFontTx/>
              <a:buNone/>
            </a:pPr>
            <a:endParaRPr lang="en-US" altLang="en-US" sz="1800" dirty="0"/>
          </a:p>
          <a:p>
            <a:pPr>
              <a:lnSpc>
                <a:spcPct val="80000"/>
              </a:lnSpc>
            </a:pPr>
            <a:r>
              <a:rPr lang="en-US" altLang="en-US" sz="2600" dirty="0"/>
              <a:t>Evaluate them by examining their claims, weighing the evidence offered in support of those claims, and by exploring the unstated claims (premises), assumptions the arguer makes about the target audience and their particular belief systems.</a:t>
            </a:r>
          </a:p>
          <a:p>
            <a:pPr>
              <a:lnSpc>
                <a:spcPct val="80000"/>
              </a:lnSpc>
            </a:pPr>
            <a:endParaRPr lang="en-US" altLang="en-US" sz="1000" dirty="0"/>
          </a:p>
          <a:p>
            <a:pPr marL="0" indent="0">
              <a:lnSpc>
                <a:spcPct val="80000"/>
              </a:lnSpc>
              <a:buNone/>
            </a:pPr>
            <a:endParaRPr lang="en-US" altLang="en-US" sz="1600" dirty="0"/>
          </a:p>
          <a:p>
            <a:pPr marL="0" indent="0" algn="r">
              <a:lnSpc>
                <a:spcPct val="80000"/>
              </a:lnSpc>
              <a:buNone/>
            </a:pPr>
            <a:r>
              <a:rPr lang="en-US" altLang="en-US" sz="1600" dirty="0"/>
              <a:t>(</a:t>
            </a:r>
            <a:r>
              <a:rPr lang="en-US" sz="1600" i="1" dirty="0"/>
              <a:t>www.sjsu.edu/people/julie.hawker/courses/c1/s2/</a:t>
            </a:r>
            <a:r>
              <a:rPr lang="en-US" sz="1600" b="1" i="1" dirty="0"/>
              <a:t>Visual</a:t>
            </a:r>
            <a:r>
              <a:rPr lang="en-US" sz="1600" i="1" dirty="0"/>
              <a:t>-</a:t>
            </a:r>
            <a:r>
              <a:rPr lang="en-US" sz="1600" b="1" i="1" dirty="0"/>
              <a:t>Argumentation</a:t>
            </a:r>
            <a:r>
              <a:rPr lang="en-US" sz="1600" i="1" dirty="0"/>
              <a:t>-Slides.ppt)</a:t>
            </a:r>
            <a:endParaRPr lang="en-US" altLang="en-US" sz="1600" dirty="0"/>
          </a:p>
          <a:p>
            <a:pPr marL="0" indent="0">
              <a:lnSpc>
                <a:spcPct val="80000"/>
              </a:lnSpc>
              <a:buNone/>
            </a:pPr>
            <a:endParaRPr lang="en-US" altLang="en-US" dirty="0"/>
          </a:p>
        </p:txBody>
      </p:sp>
    </p:spTree>
    <p:extLst>
      <p:ext uri="{BB962C8B-B14F-4D97-AF65-F5344CB8AC3E}">
        <p14:creationId xmlns:p14="http://schemas.microsoft.com/office/powerpoint/2010/main" val="354834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3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393A9-7F67-5747-B7EC-DA1043A26BE7}"/>
              </a:ext>
            </a:extLst>
          </p:cNvPr>
          <p:cNvSpPr>
            <a:spLocks noGrp="1"/>
          </p:cNvSpPr>
          <p:nvPr>
            <p:ph type="title"/>
          </p:nvPr>
        </p:nvSpPr>
        <p:spPr/>
        <p:txBody>
          <a:bodyPr/>
          <a:lstStyle/>
          <a:p>
            <a:r>
              <a:rPr lang="en-US" b="1" dirty="0"/>
              <a:t>Discussing Propaganda</a:t>
            </a:r>
          </a:p>
        </p:txBody>
      </p:sp>
      <p:sp>
        <p:nvSpPr>
          <p:cNvPr id="3" name="Content Placeholder 2">
            <a:extLst>
              <a:ext uri="{FF2B5EF4-FFF2-40B4-BE49-F238E27FC236}">
                <a16:creationId xmlns:a16="http://schemas.microsoft.com/office/drawing/2014/main" id="{CDF35E7E-8B2D-734A-9FF8-F2746C503D57}"/>
              </a:ext>
            </a:extLst>
          </p:cNvPr>
          <p:cNvSpPr>
            <a:spLocks noGrp="1"/>
          </p:cNvSpPr>
          <p:nvPr>
            <p:ph idx="1"/>
          </p:nvPr>
        </p:nvSpPr>
        <p:spPr>
          <a:xfrm>
            <a:off x="1914144" y="1773382"/>
            <a:ext cx="9997440" cy="4475018"/>
          </a:xfrm>
        </p:spPr>
        <p:txBody>
          <a:bodyPr/>
          <a:lstStyle/>
          <a:p>
            <a:r>
              <a:rPr lang="en-US" dirty="0"/>
              <a:t>How do you create a classroom environment that is safe for respectful communication?</a:t>
            </a:r>
          </a:p>
        </p:txBody>
      </p:sp>
    </p:spTree>
    <p:extLst>
      <p:ext uri="{BB962C8B-B14F-4D97-AF65-F5344CB8AC3E}">
        <p14:creationId xmlns:p14="http://schemas.microsoft.com/office/powerpoint/2010/main" val="396444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Template>
  <TotalTime>10972</TotalTime>
  <Words>1062</Words>
  <Application>Microsoft Office PowerPoint</Application>
  <PresentationFormat>Widescreen</PresentationFormat>
  <Paragraphs>187</Paragraphs>
  <Slides>21</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Calibri</vt:lpstr>
      <vt:lpstr>Century Gothic</vt:lpstr>
      <vt:lpstr>Times New Roman</vt:lpstr>
      <vt:lpstr>Verdana</vt:lpstr>
      <vt:lpstr>Wingdings 2</vt:lpstr>
      <vt:lpstr>Idea design template</vt:lpstr>
      <vt:lpstr>Teaching Information Literacy and Navigating Media Bias</vt:lpstr>
      <vt:lpstr>Take A Moment…</vt:lpstr>
      <vt:lpstr>Why?</vt:lpstr>
      <vt:lpstr>Why Is This Important?</vt:lpstr>
      <vt:lpstr>Terminology</vt:lpstr>
      <vt:lpstr>Why Are Visuals So Effective?</vt:lpstr>
      <vt:lpstr>    Evaluation Of Visual Media</vt:lpstr>
      <vt:lpstr>Don’t Accept Visual Arguments At Face Value</vt:lpstr>
      <vt:lpstr>Discussing Propaganda</vt:lpstr>
      <vt:lpstr>Respectful Communication </vt:lpstr>
      <vt:lpstr>Lights, camera, action!</vt:lpstr>
      <vt:lpstr>Mind Over Media Resource</vt:lpstr>
      <vt:lpstr>The Debate Over Propaganda</vt:lpstr>
      <vt:lpstr>Is It Propaganda?</vt:lpstr>
      <vt:lpstr>Reality Or Opinion? </vt:lpstr>
      <vt:lpstr>Media Bias Chart </vt:lpstr>
      <vt:lpstr>Research the Source of Media Bias Chart…</vt:lpstr>
      <vt:lpstr>More Resources</vt:lpstr>
      <vt:lpstr>Resources</vt:lpstr>
      <vt:lpstr>Handouts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Scene Investigation: Social Studies Across the Curriculum</dc:title>
  <dc:creator>Sheliah Durham</dc:creator>
  <cp:lastModifiedBy>Sheliah Durham</cp:lastModifiedBy>
  <cp:revision>78</cp:revision>
  <dcterms:created xsi:type="dcterms:W3CDTF">2018-09-24T23:14:28Z</dcterms:created>
  <dcterms:modified xsi:type="dcterms:W3CDTF">2020-09-11T10:28:22Z</dcterms:modified>
</cp:coreProperties>
</file>