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85" r:id="rId5"/>
    <p:sldId id="259" r:id="rId6"/>
    <p:sldId id="260" r:id="rId7"/>
    <p:sldId id="263" r:id="rId8"/>
    <p:sldId id="262" r:id="rId9"/>
    <p:sldId id="261" r:id="rId10"/>
    <p:sldId id="264" r:id="rId11"/>
    <p:sldId id="268" r:id="rId12"/>
    <p:sldId id="276" r:id="rId13"/>
    <p:sldId id="273" r:id="rId14"/>
    <p:sldId id="266" r:id="rId15"/>
    <p:sldId id="274" r:id="rId16"/>
    <p:sldId id="275" r:id="rId17"/>
    <p:sldId id="290" r:id="rId18"/>
    <p:sldId id="286" r:id="rId19"/>
    <p:sldId id="287" r:id="rId20"/>
    <p:sldId id="288" r:id="rId21"/>
    <p:sldId id="289" r:id="rId22"/>
    <p:sldId id="269" r:id="rId23"/>
    <p:sldId id="282" r:id="rId24"/>
    <p:sldId id="270" r:id="rId25"/>
    <p:sldId id="271" r:id="rId26"/>
    <p:sldId id="272" r:id="rId27"/>
    <p:sldId id="277" r:id="rId28"/>
    <p:sldId id="283" r:id="rId29"/>
    <p:sldId id="278" r:id="rId30"/>
    <p:sldId id="292" r:id="rId31"/>
    <p:sldId id="279" r:id="rId32"/>
    <p:sldId id="281" r:id="rId33"/>
    <p:sldId id="280" r:id="rId34"/>
    <p:sldId id="291" r:id="rId35"/>
    <p:sldId id="284" r:id="rId36"/>
    <p:sldId id="29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2"/>
    <p:restoredTop sz="81905"/>
  </p:normalViewPr>
  <p:slideViewPr>
    <p:cSldViewPr snapToGrid="0" snapToObjects="1" showGuides="1">
      <p:cViewPr>
        <p:scale>
          <a:sx n="111" d="100"/>
          <a:sy n="111" d="100"/>
        </p:scale>
        <p:origin x="768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30CE8F-866D-A14C-8F4F-D0CCF8EA4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9DDF4-22E1-E44A-916E-BDA719AFCD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2C3B-7784-B94D-884C-C0B0627A913A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E532A9-37B7-1043-8882-462F2B547E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D9EF38-8917-A549-A00B-8D1EDD480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4DCE8-686D-0A43-85C7-D1A02C9D44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2EEBB-66BA-8D42-9BDC-8F9163154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78A3-A385-ED4E-A28F-AF457264E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F2C64-55E7-0F43-9746-E88D94B09C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F2C64-55E7-0F43-9746-E88D94B09C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F2C64-55E7-0F43-9746-E88D94B09C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9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2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7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1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3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3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896852-8976-6D4F-9803-DB0DEE29A63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3AF7-FE0B-B24D-9B38-2237AAF4319E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0051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deaedu.org/idea-notes-on-learnin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deaedu.org/idea-notes-on-lear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uclte.com/idea-course-rating-interpret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D4F1-4070-164C-9F2C-A377F802D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200596" cy="2268559"/>
          </a:xfrm>
        </p:spPr>
        <p:txBody>
          <a:bodyPr>
            <a:normAutofit fontScale="90000"/>
          </a:bodyPr>
          <a:lstStyle/>
          <a:p>
            <a:r>
              <a:rPr lang="en-US" dirty="0"/>
              <a:t>Annual Evals</a:t>
            </a:r>
            <a:br>
              <a:rPr lang="en-US" dirty="0"/>
            </a:br>
            <a:r>
              <a:rPr lang="en-US" dirty="0"/>
              <a:t>Objective Selection</a:t>
            </a:r>
            <a:br>
              <a:rPr lang="en-US" dirty="0"/>
            </a:br>
            <a:r>
              <a:rPr lang="en-US" dirty="0"/>
              <a:t>Participation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78CC2-7CF1-8A43-B4AE-D2E32A1B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804" y="2268785"/>
            <a:ext cx="5357600" cy="1160213"/>
          </a:xfrm>
        </p:spPr>
        <p:txBody>
          <a:bodyPr/>
          <a:lstStyle/>
          <a:p>
            <a:r>
              <a:rPr lang="en-US" dirty="0"/>
              <a:t>IDEA Course Ratings of Instruction</a:t>
            </a:r>
          </a:p>
        </p:txBody>
      </p:sp>
    </p:spTree>
    <p:extLst>
      <p:ext uri="{BB962C8B-B14F-4D97-AF65-F5344CB8AC3E}">
        <p14:creationId xmlns:p14="http://schemas.microsoft.com/office/powerpoint/2010/main" val="349787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A3F9-8B4F-4D43-8DB9-170E8003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-856927"/>
            <a:ext cx="7796540" cy="3997828"/>
          </a:xfrm>
        </p:spPr>
        <p:txBody>
          <a:bodyPr/>
          <a:lstStyle/>
          <a:p>
            <a:pPr marL="616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Teaching and Learning – IDEA results are </a:t>
            </a:r>
            <a:r>
              <a:rPr lang="en-US" i="1" dirty="0"/>
              <a:t>part</a:t>
            </a:r>
            <a:r>
              <a:rPr lang="en-US" dirty="0"/>
              <a:t> of the evidence</a:t>
            </a:r>
          </a:p>
          <a:p>
            <a:pPr marL="616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8E8E79-0BD8-BF4F-8A1D-718D2827B40F}"/>
              </a:ext>
            </a:extLst>
          </p:cNvPr>
          <p:cNvSpPr txBox="1">
            <a:spLocks/>
          </p:cNvSpPr>
          <p:nvPr/>
        </p:nvSpPr>
        <p:spPr>
          <a:xfrm>
            <a:off x="4589615" y="2290111"/>
            <a:ext cx="3012769" cy="295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1/3 – progress on PDP goals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1B2E24-D9D2-9540-98B5-BC98CF963BE8}"/>
              </a:ext>
            </a:extLst>
          </p:cNvPr>
          <p:cNvSpPr txBox="1">
            <a:spLocks/>
          </p:cNvSpPr>
          <p:nvPr/>
        </p:nvSpPr>
        <p:spPr>
          <a:xfrm>
            <a:off x="1576846" y="2290111"/>
            <a:ext cx="3012769" cy="295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1/3 – peer and dean teaching observations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86D1F3-AE9D-684E-851E-765B1AD9C8EF}"/>
              </a:ext>
            </a:extLst>
          </p:cNvPr>
          <p:cNvSpPr txBox="1">
            <a:spLocks/>
          </p:cNvSpPr>
          <p:nvPr/>
        </p:nvSpPr>
        <p:spPr>
          <a:xfrm>
            <a:off x="7602384" y="2290110"/>
            <a:ext cx="3012769" cy="295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1/3 – IDEA course ratings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1AD923-7574-E943-A402-FBCCC628479E}"/>
              </a:ext>
            </a:extLst>
          </p:cNvPr>
          <p:cNvSpPr txBox="1">
            <a:spLocks/>
          </p:cNvSpPr>
          <p:nvPr/>
        </p:nvSpPr>
        <p:spPr>
          <a:xfrm>
            <a:off x="2197730" y="4268371"/>
            <a:ext cx="7796540" cy="2583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If so little weight, why are they important?</a:t>
            </a:r>
          </a:p>
          <a:p>
            <a:pPr marL="6160" indent="0">
              <a:buNone/>
            </a:pPr>
            <a:r>
              <a:rPr lang="en-US" dirty="0"/>
              <a:t>• Nationally normed</a:t>
            </a:r>
          </a:p>
          <a:p>
            <a:pPr marL="6160" indent="0">
              <a:buNone/>
            </a:pPr>
            <a:r>
              <a:rPr lang="en-US" dirty="0"/>
              <a:t>• Comparisons to all of AU or your department</a:t>
            </a:r>
          </a:p>
          <a:p>
            <a:pPr marL="6160" indent="0">
              <a:buNone/>
            </a:pPr>
            <a:r>
              <a:rPr lang="en-US" dirty="0"/>
              <a:t>• Give students a voice</a:t>
            </a:r>
          </a:p>
          <a:p>
            <a:pPr marL="6160" indent="0">
              <a:buNone/>
            </a:pPr>
            <a:r>
              <a:rPr lang="en-US" dirty="0"/>
              <a:t>• Allow for customization of desired feedback</a:t>
            </a:r>
          </a:p>
          <a:p>
            <a:pPr marL="6160" indent="0">
              <a:buNone/>
            </a:pPr>
            <a:endParaRPr lang="en-US" dirty="0"/>
          </a:p>
          <a:p>
            <a:pPr marL="6160" indent="0">
              <a:buFont typeface="Wingdings" panose="05000000000000000000" pitchFamily="2" charset="2"/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4683F1-A7D8-624B-BB2B-A57A2B079879}"/>
              </a:ext>
            </a:extLst>
          </p:cNvPr>
          <p:cNvSpPr/>
          <p:nvPr/>
        </p:nvSpPr>
        <p:spPr>
          <a:xfrm>
            <a:off x="8160432" y="3105834"/>
            <a:ext cx="1896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60" indent="0" algn="ctr">
              <a:buNone/>
            </a:pPr>
            <a:r>
              <a:rPr lang="en-US" u="sng" dirty="0"/>
              <a:t>and your written </a:t>
            </a:r>
          </a:p>
          <a:p>
            <a:pPr marL="6160" indent="0" algn="ctr">
              <a:buNone/>
            </a:pPr>
            <a:r>
              <a:rPr lang="en-US" u="sng" dirty="0"/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187410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E5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E5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E5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Objective Selection</a:t>
            </a:r>
          </a:p>
        </p:txBody>
      </p:sp>
    </p:spTree>
    <p:extLst>
      <p:ext uri="{BB962C8B-B14F-4D97-AF65-F5344CB8AC3E}">
        <p14:creationId xmlns:p14="http://schemas.microsoft.com/office/powerpoint/2010/main" val="114787778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Objective Selection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79B17F-2CAC-D342-BDAA-2D6D1623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75" y="1885285"/>
            <a:ext cx="8121650" cy="48896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CDC0E4-084D-C64D-A22F-927619B44C34}"/>
              </a:ext>
            </a:extLst>
          </p:cNvPr>
          <p:cNvCxnSpPr/>
          <p:nvPr/>
        </p:nvCxnSpPr>
        <p:spPr>
          <a:xfrm>
            <a:off x="1515794" y="3799840"/>
            <a:ext cx="68931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ame 4">
            <a:extLst>
              <a:ext uri="{FF2B5EF4-FFF2-40B4-BE49-F238E27FC236}">
                <a16:creationId xmlns:a16="http://schemas.microsoft.com/office/drawing/2014/main" id="{B544F479-05A9-B544-8C39-74558DD41BAC}"/>
              </a:ext>
            </a:extLst>
          </p:cNvPr>
          <p:cNvSpPr/>
          <p:nvPr/>
        </p:nvSpPr>
        <p:spPr>
          <a:xfrm>
            <a:off x="4025900" y="3632200"/>
            <a:ext cx="5880100" cy="304800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B74C264-6B3A-7E4B-8D4E-F09284401D20}"/>
              </a:ext>
            </a:extLst>
          </p:cNvPr>
          <p:cNvSpPr/>
          <p:nvPr/>
        </p:nvSpPr>
        <p:spPr>
          <a:xfrm>
            <a:off x="5960989" y="3647440"/>
            <a:ext cx="2001911" cy="289560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2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DBF40B-9707-244D-9730-082B036E8FB7}"/>
              </a:ext>
            </a:extLst>
          </p:cNvPr>
          <p:cNvSpPr/>
          <p:nvPr/>
        </p:nvSpPr>
        <p:spPr>
          <a:xfrm>
            <a:off x="991456" y="1747362"/>
            <a:ext cx="10279295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dirty="0"/>
              <a:t>Gaining a </a:t>
            </a:r>
            <a:r>
              <a:rPr lang="en-US" b="1" dirty="0">
                <a:solidFill>
                  <a:srgbClr val="00B0F0"/>
                </a:solidFill>
              </a:rPr>
              <a:t>basic understanding of subject </a:t>
            </a:r>
            <a:r>
              <a:rPr lang="en-US" dirty="0"/>
              <a:t>(e.g., factual knowledge, methods, principles, generalizations, theories)</a:t>
            </a:r>
          </a:p>
          <a:p>
            <a:pPr marL="285750" indent="-28575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+mj-lt"/>
              <a:buAutoNum type="arabicPeriod"/>
            </a:pPr>
            <a:r>
              <a:rPr lang="en-US" dirty="0"/>
              <a:t>Developing knowledge and understanding of </a:t>
            </a:r>
            <a:r>
              <a:rPr lang="en-US" b="1" dirty="0">
                <a:solidFill>
                  <a:srgbClr val="00B0F0"/>
                </a:solidFill>
              </a:rPr>
              <a:t>diverse perspectives</a:t>
            </a:r>
            <a:r>
              <a:rPr lang="en-US" dirty="0"/>
              <a:t>, global awareness, or </a:t>
            </a:r>
            <a:r>
              <a:rPr lang="en-US" b="1" dirty="0">
                <a:solidFill>
                  <a:srgbClr val="00B0F0"/>
                </a:solidFill>
              </a:rPr>
              <a:t>other cultures</a:t>
            </a:r>
          </a:p>
          <a:p>
            <a:pPr marL="285750" indent="-28575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+mj-lt"/>
              <a:buAutoNum type="arabicPeriod"/>
            </a:pPr>
            <a:r>
              <a:rPr lang="en-US" dirty="0"/>
              <a:t>Learning to </a:t>
            </a:r>
            <a:r>
              <a:rPr lang="en-US" b="1" dirty="0">
                <a:solidFill>
                  <a:srgbClr val="00B0F0"/>
                </a:solidFill>
              </a:rPr>
              <a:t>apply course material </a:t>
            </a:r>
            <a:r>
              <a:rPr lang="en-US" dirty="0"/>
              <a:t>(to improve thinking, problem solving, and decisions)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285750" indent="-285750">
              <a:buFont typeface="+mj-lt"/>
              <a:buAutoNum type="arabicPeriod" startAt="4"/>
            </a:pPr>
            <a:r>
              <a:rPr lang="en-US" dirty="0"/>
              <a:t> Developing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specific skills, competencies, and points of view </a:t>
            </a:r>
            <a:r>
              <a:rPr lang="en-US" dirty="0"/>
              <a:t>needed by professionals </a:t>
            </a:r>
            <a:r>
              <a:rPr lang="en-US" b="1" dirty="0">
                <a:solidFill>
                  <a:srgbClr val="00B0F0"/>
                </a:solidFill>
              </a:rPr>
              <a:t>in the field </a:t>
            </a:r>
            <a:r>
              <a:rPr lang="en-US" dirty="0"/>
              <a:t>most closely related to this course</a:t>
            </a:r>
          </a:p>
          <a:p>
            <a:pPr marL="285750" indent="-285750">
              <a:buFont typeface="+mj-lt"/>
              <a:buAutoNum type="arabicPeriod" startAt="4"/>
            </a:pPr>
            <a:endParaRPr lang="en-US" dirty="0"/>
          </a:p>
          <a:p>
            <a:pPr marL="285750" indent="-285750">
              <a:buFont typeface="+mj-lt"/>
              <a:buAutoNum type="arabicPeriod" startAt="4"/>
            </a:pPr>
            <a:endParaRPr lang="en-US" dirty="0"/>
          </a:p>
          <a:p>
            <a:pPr marL="285750" indent="-285750">
              <a:buFont typeface="+mj-lt"/>
              <a:buAutoNum type="arabicPeriod" startAt="4"/>
            </a:pPr>
            <a:r>
              <a:rPr lang="en-US" dirty="0"/>
              <a:t>Acquiring skills in working with others as a member of a </a:t>
            </a:r>
            <a:r>
              <a:rPr lang="en-US" b="1" dirty="0">
                <a:solidFill>
                  <a:srgbClr val="00B0F0"/>
                </a:solidFill>
              </a:rPr>
              <a:t>team</a:t>
            </a:r>
          </a:p>
          <a:p>
            <a:pPr marL="285750" indent="-285750">
              <a:buFont typeface="+mj-lt"/>
              <a:buAutoNum type="arabicPeriod" startAt="4"/>
            </a:pPr>
            <a:endParaRPr lang="en-US" dirty="0"/>
          </a:p>
          <a:p>
            <a:pPr marL="285750" indent="-285750">
              <a:buFont typeface="+mj-lt"/>
              <a:buAutoNum type="arabicPeriod" startAt="4"/>
            </a:pPr>
            <a:endParaRPr lang="en-US" dirty="0"/>
          </a:p>
          <a:p>
            <a:pPr marL="285750" indent="-285750">
              <a:buFont typeface="+mj-lt"/>
              <a:buAutoNum type="arabicPeriod" startAt="4"/>
            </a:pPr>
            <a:r>
              <a:rPr lang="en-US" dirty="0"/>
              <a:t>Developing </a:t>
            </a:r>
            <a:r>
              <a:rPr lang="en-US" b="1" dirty="0">
                <a:solidFill>
                  <a:srgbClr val="00B0F0"/>
                </a:solidFill>
              </a:rPr>
              <a:t>creative capacities </a:t>
            </a:r>
            <a:r>
              <a:rPr lang="en-US" dirty="0"/>
              <a:t>(inventing, designing, writing, performing in art, music, drama,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3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DBF40B-9707-244D-9730-082B036E8FB7}"/>
              </a:ext>
            </a:extLst>
          </p:cNvPr>
          <p:cNvSpPr/>
          <p:nvPr/>
        </p:nvSpPr>
        <p:spPr>
          <a:xfrm>
            <a:off x="1006867" y="1716539"/>
            <a:ext cx="10356351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n-US" dirty="0"/>
              <a:t>Gaining a broader understanding and </a:t>
            </a:r>
            <a:r>
              <a:rPr lang="en-US" b="1" dirty="0">
                <a:solidFill>
                  <a:srgbClr val="00B0F0"/>
                </a:solidFill>
              </a:rPr>
              <a:t>appreciation of intellectual/cultural activity</a:t>
            </a:r>
          </a:p>
          <a:p>
            <a:pPr marL="228600" indent="-228600">
              <a:buFont typeface="+mj-lt"/>
              <a:buAutoNum type="arabicPeriod" startAt="7"/>
            </a:pPr>
            <a:endParaRPr lang="en-US" dirty="0"/>
          </a:p>
          <a:p>
            <a:pPr marL="228600" indent="-228600">
              <a:buFont typeface="+mj-lt"/>
              <a:buAutoNum type="arabicPeriod" startAt="7"/>
            </a:pPr>
            <a:endParaRPr lang="en-US" dirty="0"/>
          </a:p>
          <a:p>
            <a:pPr marL="228600" indent="-228600">
              <a:buFont typeface="+mj-lt"/>
              <a:buAutoNum type="arabicPeriod" startAt="7"/>
            </a:pPr>
            <a:r>
              <a:rPr lang="en-US" dirty="0"/>
              <a:t>Developing skill in </a:t>
            </a:r>
            <a:r>
              <a:rPr lang="en-US" b="1" dirty="0">
                <a:solidFill>
                  <a:srgbClr val="00B0F0"/>
                </a:solidFill>
              </a:rPr>
              <a:t>expressing myself orally or in writing</a:t>
            </a:r>
          </a:p>
          <a:p>
            <a:pPr marL="228600" indent="-228600">
              <a:buFont typeface="+mj-lt"/>
              <a:buAutoNum type="arabicPeriod" startAt="7"/>
            </a:pPr>
            <a:endParaRPr lang="en-US" dirty="0"/>
          </a:p>
          <a:p>
            <a:pPr marL="228600" indent="-228600">
              <a:buFont typeface="+mj-lt"/>
              <a:buAutoNum type="arabicPeriod" startAt="7"/>
            </a:pPr>
            <a:endParaRPr lang="en-US" dirty="0"/>
          </a:p>
          <a:p>
            <a:pPr marL="228600" indent="-228600">
              <a:buFont typeface="+mj-lt"/>
              <a:buAutoNum type="arabicPeriod" startAt="7"/>
            </a:pPr>
            <a:r>
              <a:rPr lang="en-US" dirty="0"/>
              <a:t>Learning how to </a:t>
            </a:r>
            <a:r>
              <a:rPr lang="en-US" b="1" dirty="0">
                <a:solidFill>
                  <a:srgbClr val="00B0F0"/>
                </a:solidFill>
              </a:rPr>
              <a:t>find, evaluate, and use resources</a:t>
            </a:r>
            <a:r>
              <a:rPr lang="en-US" dirty="0"/>
              <a:t> to explore a topic in depth</a:t>
            </a:r>
          </a:p>
          <a:p>
            <a:pPr marL="228600" indent="-228600">
              <a:buFont typeface="+mj-lt"/>
              <a:buAutoNum type="arabicPeriod" startAt="7"/>
            </a:pPr>
            <a:endParaRPr lang="en-US" dirty="0"/>
          </a:p>
          <a:p>
            <a:pPr marL="228600" indent="-228600">
              <a:buFont typeface="+mj-lt"/>
              <a:buAutoNum type="arabicPeriod" startAt="7"/>
            </a:pPr>
            <a:endParaRPr lang="en-US" dirty="0"/>
          </a:p>
          <a:p>
            <a:pPr marL="228600" indent="-228600">
              <a:buFont typeface="+mj-lt"/>
              <a:buAutoNum type="arabicPeriod" startAt="7"/>
            </a:pPr>
            <a:r>
              <a:rPr lang="en-US" dirty="0"/>
              <a:t>Developing </a:t>
            </a:r>
            <a:r>
              <a:rPr lang="en-US" b="1" dirty="0">
                <a:solidFill>
                  <a:srgbClr val="00B0F0"/>
                </a:solidFill>
              </a:rPr>
              <a:t>ethical reasoning </a:t>
            </a:r>
            <a:r>
              <a:rPr lang="en-US" dirty="0"/>
              <a:t>and/or ethical decision making</a:t>
            </a:r>
          </a:p>
          <a:p>
            <a:pPr marL="573088" indent="-338138">
              <a:buFont typeface="+mj-lt"/>
              <a:buAutoNum type="arabicPeriod" startAt="11"/>
            </a:pPr>
            <a:r>
              <a:rPr lang="en-US" dirty="0"/>
              <a:t>Learning to </a:t>
            </a:r>
            <a:r>
              <a:rPr lang="en-US" b="1" dirty="0">
                <a:solidFill>
                  <a:srgbClr val="00B0F0"/>
                </a:solidFill>
              </a:rPr>
              <a:t>analyze and critically evaluate </a:t>
            </a:r>
            <a:r>
              <a:rPr lang="en-US" dirty="0"/>
              <a:t>ideas, arguments, and points of view</a:t>
            </a:r>
          </a:p>
          <a:p>
            <a:pPr marL="573088" indent="-338138">
              <a:buFont typeface="+mj-lt"/>
              <a:buAutoNum type="arabicPeriod" startAt="11"/>
            </a:pPr>
            <a:endParaRPr lang="en-US" dirty="0"/>
          </a:p>
          <a:p>
            <a:pPr marL="573088" indent="-338138">
              <a:buFont typeface="+mj-lt"/>
              <a:buAutoNum type="arabicPeriod" startAt="11"/>
            </a:pPr>
            <a:endParaRPr lang="en-US" dirty="0"/>
          </a:p>
          <a:p>
            <a:pPr marL="573088" indent="-338138">
              <a:buFont typeface="+mj-lt"/>
              <a:buAutoNum type="arabicPeriod" startAt="11"/>
            </a:pPr>
            <a:r>
              <a:rPr lang="en-US" dirty="0"/>
              <a:t>Learning to apply knowledge and skills to benefit others or </a:t>
            </a:r>
            <a:r>
              <a:rPr lang="en-US" b="1" dirty="0">
                <a:solidFill>
                  <a:srgbClr val="00B0F0"/>
                </a:solidFill>
              </a:rPr>
              <a:t>serve the public good</a:t>
            </a:r>
          </a:p>
          <a:p>
            <a:pPr marL="573088" indent="-338138">
              <a:buFont typeface="+mj-lt"/>
              <a:buAutoNum type="arabicPeriod" startAt="11"/>
            </a:pPr>
            <a:endParaRPr lang="en-US" b="1" dirty="0">
              <a:solidFill>
                <a:srgbClr val="00B0F0"/>
              </a:solidFill>
            </a:endParaRPr>
          </a:p>
          <a:p>
            <a:pPr marL="573088" indent="-338138">
              <a:buFont typeface="+mj-lt"/>
              <a:buAutoNum type="arabicPeriod" startAt="11"/>
            </a:pPr>
            <a:endParaRPr lang="en-US" b="1" dirty="0">
              <a:solidFill>
                <a:srgbClr val="00B0F0"/>
              </a:solidFill>
            </a:endParaRPr>
          </a:p>
          <a:p>
            <a:pPr marL="573088" indent="-338138">
              <a:buFont typeface="+mj-lt"/>
              <a:buAutoNum type="arabicPeriod" startAt="11"/>
            </a:pPr>
            <a:r>
              <a:rPr lang="en-US" dirty="0"/>
              <a:t>Learning appropriate methods for collecting, analyzing, and interpreting </a:t>
            </a:r>
            <a:r>
              <a:rPr lang="en-US" b="1" dirty="0">
                <a:solidFill>
                  <a:srgbClr val="00B0F0"/>
                </a:solidFill>
              </a:rPr>
              <a:t>numerical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5284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274EFD-D0CA-9B47-9ADE-05D179B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797090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Learn more about each Objective</a:t>
            </a:r>
            <a:br>
              <a:rPr lang="en-US" dirty="0"/>
            </a:br>
            <a:r>
              <a:rPr lang="en-US" dirty="0">
                <a:hlinkClick r:id="rId2"/>
              </a:rPr>
              <a:t>https://www.ideaedu.org/idea-notes-on-learning/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EEAB52-5D88-8142-8EDE-055EF4A83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87"/>
          <a:stretch/>
        </p:blipFill>
        <p:spPr>
          <a:xfrm>
            <a:off x="1153551" y="2082018"/>
            <a:ext cx="4829908" cy="455793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C8ABD2-91C1-594A-82E0-5ECD1E918424}"/>
              </a:ext>
            </a:extLst>
          </p:cNvPr>
          <p:cNvCxnSpPr>
            <a:cxnSpLocks/>
          </p:cNvCxnSpPr>
          <p:nvPr/>
        </p:nvCxnSpPr>
        <p:spPr>
          <a:xfrm>
            <a:off x="749300" y="6466840"/>
            <a:ext cx="6027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274EFD-D0CA-9B47-9ADE-05D179B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797090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Learn more about each Objective:</a:t>
            </a:r>
            <a:br>
              <a:rPr lang="en-US" dirty="0"/>
            </a:br>
            <a:r>
              <a:rPr lang="en-US" dirty="0">
                <a:hlinkClick r:id="rId2"/>
              </a:rPr>
              <a:t>https://www.ideaedu.org/idea-notes-on-learning/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EEAB52-5D88-8142-8EDE-055EF4A83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87"/>
          <a:stretch/>
        </p:blipFill>
        <p:spPr>
          <a:xfrm>
            <a:off x="1153551" y="2082018"/>
            <a:ext cx="4829908" cy="455793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74AEC4-FAB7-ED41-B3A3-E7DFE49C2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43" y="2082018"/>
            <a:ext cx="5048867" cy="455793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7C8C40-76EF-8A43-A19B-1B2BFE940F54}"/>
              </a:ext>
            </a:extLst>
          </p:cNvPr>
          <p:cNvCxnSpPr>
            <a:cxnSpLocks/>
          </p:cNvCxnSpPr>
          <p:nvPr/>
        </p:nvCxnSpPr>
        <p:spPr>
          <a:xfrm>
            <a:off x="749300" y="6466840"/>
            <a:ext cx="6027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2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To log in and choose Objectives…</a:t>
            </a:r>
          </a:p>
        </p:txBody>
      </p:sp>
    </p:spTree>
    <p:extLst>
      <p:ext uri="{BB962C8B-B14F-4D97-AF65-F5344CB8AC3E}">
        <p14:creationId xmlns:p14="http://schemas.microsoft.com/office/powerpoint/2010/main" val="1041844465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76273132-8213-994F-9251-B582F4BC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21" y="0"/>
            <a:ext cx="7296319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0510E2-10F8-9F48-8AFA-0E41E506BE19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69445" y="5825246"/>
            <a:ext cx="393700" cy="40179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>
            <a:extLst>
              <a:ext uri="{FF2B5EF4-FFF2-40B4-BE49-F238E27FC236}">
                <a16:creationId xmlns:a16="http://schemas.microsoft.com/office/drawing/2014/main" id="{036A807E-5046-CB4E-AD12-ED0AB3AFA4D7}"/>
              </a:ext>
            </a:extLst>
          </p:cNvPr>
          <p:cNvSpPr/>
          <p:nvPr/>
        </p:nvSpPr>
        <p:spPr>
          <a:xfrm>
            <a:off x="6678259" y="6000107"/>
            <a:ext cx="1707203" cy="805044"/>
          </a:xfrm>
          <a:prstGeom prst="frame">
            <a:avLst>
              <a:gd name="adj1" fmla="val 5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1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C1E758-1EA4-0447-84DB-12A640E79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ECAB3-7220-D341-B9F7-23655F21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5" y="1211531"/>
            <a:ext cx="7623194" cy="421625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CC2E05-87AA-D145-9C9E-1CBDE12D4FEE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87211" y="3506073"/>
            <a:ext cx="393700" cy="40179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>
            <a:extLst>
              <a:ext uri="{FF2B5EF4-FFF2-40B4-BE49-F238E27FC236}">
                <a16:creationId xmlns:a16="http://schemas.microsoft.com/office/drawing/2014/main" id="{DCE9060B-06E3-0E44-97B4-8BD924975A2D}"/>
              </a:ext>
            </a:extLst>
          </p:cNvPr>
          <p:cNvSpPr/>
          <p:nvPr/>
        </p:nvSpPr>
        <p:spPr>
          <a:xfrm>
            <a:off x="4149436" y="3092958"/>
            <a:ext cx="1939636" cy="495370"/>
          </a:xfrm>
          <a:prstGeom prst="frame">
            <a:avLst>
              <a:gd name="adj1" fmla="val 5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5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Annual Evaluations</a:t>
            </a:r>
          </a:p>
        </p:txBody>
      </p:sp>
    </p:spTree>
    <p:extLst>
      <p:ext uri="{BB962C8B-B14F-4D97-AF65-F5344CB8AC3E}">
        <p14:creationId xmlns:p14="http://schemas.microsoft.com/office/powerpoint/2010/main" val="194106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73654-A47D-9349-A51A-988AFB80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6" y="1190926"/>
            <a:ext cx="7623194" cy="46087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E49003-D6D2-9444-B5DC-C078263C890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509963" y="3745630"/>
            <a:ext cx="393700" cy="40179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>
            <a:extLst>
              <a:ext uri="{FF2B5EF4-FFF2-40B4-BE49-F238E27FC236}">
                <a16:creationId xmlns:a16="http://schemas.microsoft.com/office/drawing/2014/main" id="{E8DC143C-B855-274C-986F-BDB66AB2D24D}"/>
              </a:ext>
            </a:extLst>
          </p:cNvPr>
          <p:cNvSpPr/>
          <p:nvPr/>
        </p:nvSpPr>
        <p:spPr>
          <a:xfrm>
            <a:off x="5002221" y="4008442"/>
            <a:ext cx="1709109" cy="911222"/>
          </a:xfrm>
          <a:prstGeom prst="frame">
            <a:avLst>
              <a:gd name="adj1" fmla="val 34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2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6B94-4213-0B4A-9252-4204DFE12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575" y="3570001"/>
            <a:ext cx="4541927" cy="1907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1E758-1EA4-0447-84DB-12A640E79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6041" y="2233454"/>
            <a:ext cx="4409848" cy="97562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46D60-4678-404E-B695-7E7DA9C7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6" y="1190926"/>
            <a:ext cx="10252285" cy="49513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6FAF4D-AC24-014F-BBCE-1ABF8B8C1B0C}"/>
              </a:ext>
            </a:extLst>
          </p:cNvPr>
          <p:cNvCxnSpPr>
            <a:cxnSpLocks/>
          </p:cNvCxnSpPr>
          <p:nvPr/>
        </p:nvCxnSpPr>
        <p:spPr>
          <a:xfrm rot="10800000" flipH="1">
            <a:off x="8924896" y="4968113"/>
            <a:ext cx="393700" cy="441973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>
            <a:extLst>
              <a:ext uri="{FF2B5EF4-FFF2-40B4-BE49-F238E27FC236}">
                <a16:creationId xmlns:a16="http://schemas.microsoft.com/office/drawing/2014/main" id="{5BD945AA-322A-4045-BD6D-C3D491934D9B}"/>
              </a:ext>
            </a:extLst>
          </p:cNvPr>
          <p:cNvSpPr/>
          <p:nvPr/>
        </p:nvSpPr>
        <p:spPr>
          <a:xfrm>
            <a:off x="3363868" y="3160376"/>
            <a:ext cx="1983636" cy="2182464"/>
          </a:xfrm>
          <a:prstGeom prst="frame">
            <a:avLst>
              <a:gd name="adj1" fmla="val 30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93E8A35-13BC-F542-8240-015E2516D031}"/>
              </a:ext>
            </a:extLst>
          </p:cNvPr>
          <p:cNvSpPr/>
          <p:nvPr/>
        </p:nvSpPr>
        <p:spPr>
          <a:xfrm>
            <a:off x="9426277" y="4677232"/>
            <a:ext cx="1686234" cy="423714"/>
          </a:xfrm>
          <a:prstGeom prst="frame">
            <a:avLst>
              <a:gd name="adj1" fmla="val 1050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3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7352D6-D55D-1B49-87F3-7F0B3B19389F}"/>
              </a:ext>
            </a:extLst>
          </p:cNvPr>
          <p:cNvSpPr txBox="1">
            <a:spLocks/>
          </p:cNvSpPr>
          <p:nvPr/>
        </p:nvSpPr>
        <p:spPr>
          <a:xfrm>
            <a:off x="2105793" y="863600"/>
            <a:ext cx="2669407" cy="2565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Objectives may already be set</a:t>
            </a:r>
          </a:p>
          <a:p>
            <a:pPr marL="6160" indent="0" algn="ctr">
              <a:buNone/>
            </a:pPr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1F382-DFB9-3A47-B2EF-27E0E27A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290494"/>
            <a:ext cx="6412976" cy="65675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F6EEF0-4645-F949-A7C0-61D068FA9CD7}"/>
              </a:ext>
            </a:extLst>
          </p:cNvPr>
          <p:cNvCxnSpPr>
            <a:cxnSpLocks/>
          </p:cNvCxnSpPr>
          <p:nvPr/>
        </p:nvCxnSpPr>
        <p:spPr>
          <a:xfrm>
            <a:off x="4383454" y="1906563"/>
            <a:ext cx="6027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ame 10">
            <a:extLst>
              <a:ext uri="{FF2B5EF4-FFF2-40B4-BE49-F238E27FC236}">
                <a16:creationId xmlns:a16="http://schemas.microsoft.com/office/drawing/2014/main" id="{377B940F-DC39-6647-AFD3-81CB1927FCD3}"/>
              </a:ext>
            </a:extLst>
          </p:cNvPr>
          <p:cNvSpPr/>
          <p:nvPr/>
        </p:nvSpPr>
        <p:spPr>
          <a:xfrm>
            <a:off x="5084330" y="1761783"/>
            <a:ext cx="742040" cy="289560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84CE3F4-63E2-3D4C-8620-8C4BCBA8C016}"/>
              </a:ext>
            </a:extLst>
          </p:cNvPr>
          <p:cNvSpPr/>
          <p:nvPr/>
        </p:nvSpPr>
        <p:spPr>
          <a:xfrm>
            <a:off x="6373867" y="2840307"/>
            <a:ext cx="3239055" cy="289560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6DF933-DEA8-A846-994B-5D42DC5F8CBE}"/>
              </a:ext>
            </a:extLst>
          </p:cNvPr>
          <p:cNvCxnSpPr>
            <a:cxnSpLocks/>
          </p:cNvCxnSpPr>
          <p:nvPr/>
        </p:nvCxnSpPr>
        <p:spPr>
          <a:xfrm>
            <a:off x="5684716" y="2973363"/>
            <a:ext cx="6027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3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7352D6-D55D-1B49-87F3-7F0B3B19389F}"/>
              </a:ext>
            </a:extLst>
          </p:cNvPr>
          <p:cNvSpPr txBox="1">
            <a:spLocks/>
          </p:cNvSpPr>
          <p:nvPr/>
        </p:nvSpPr>
        <p:spPr>
          <a:xfrm>
            <a:off x="1105424" y="863600"/>
            <a:ext cx="4355576" cy="2565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Designate as 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>
              <a:buNone/>
            </a:pPr>
            <a:r>
              <a:rPr lang="en-US" dirty="0"/>
              <a:t>• Minor </a:t>
            </a:r>
          </a:p>
          <a:p>
            <a:pPr marL="6160" indent="0">
              <a:buNone/>
            </a:pPr>
            <a:r>
              <a:rPr lang="en-US" dirty="0"/>
              <a:t>• Important</a:t>
            </a:r>
          </a:p>
          <a:p>
            <a:pPr marL="6160" indent="0">
              <a:buNone/>
            </a:pPr>
            <a:r>
              <a:rPr lang="en-US" dirty="0"/>
              <a:t>• Essential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1F382-DFB9-3A47-B2EF-27E0E27A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290494"/>
            <a:ext cx="6412976" cy="65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9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7352D6-D55D-1B49-87F3-7F0B3B19389F}"/>
              </a:ext>
            </a:extLst>
          </p:cNvPr>
          <p:cNvSpPr txBox="1">
            <a:spLocks/>
          </p:cNvSpPr>
          <p:nvPr/>
        </p:nvSpPr>
        <p:spPr>
          <a:xfrm>
            <a:off x="3816612" y="-477504"/>
            <a:ext cx="4558776" cy="295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E4F8CD-B297-AA43-9DC0-C37281B1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290494"/>
            <a:ext cx="6412976" cy="65675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D2D3B0-A71C-E949-B7BD-25C1A9159783}"/>
              </a:ext>
            </a:extLst>
          </p:cNvPr>
          <p:cNvSpPr txBox="1">
            <a:spLocks/>
          </p:cNvSpPr>
          <p:nvPr/>
        </p:nvSpPr>
        <p:spPr>
          <a:xfrm>
            <a:off x="1105424" y="863600"/>
            <a:ext cx="4355576" cy="2565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Designate as 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>
              <a:buNone/>
            </a:pPr>
            <a:r>
              <a:rPr lang="en-US" dirty="0"/>
              <a:t>• </a:t>
            </a:r>
            <a:r>
              <a:rPr lang="en-US" strike="sngStrike" dirty="0"/>
              <a:t>Minor</a:t>
            </a:r>
            <a:r>
              <a:rPr lang="en-US" dirty="0"/>
              <a:t> 	- no impact</a:t>
            </a:r>
          </a:p>
          <a:p>
            <a:pPr marL="6160" indent="0">
              <a:buNone/>
            </a:pPr>
            <a:r>
              <a:rPr lang="en-US" dirty="0"/>
              <a:t>• Important</a:t>
            </a:r>
          </a:p>
          <a:p>
            <a:pPr marL="6160" indent="0">
              <a:buNone/>
            </a:pPr>
            <a:r>
              <a:rPr lang="en-US" dirty="0"/>
              <a:t>• Essential - weighted double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54A544-0B0B-7242-8FA0-BE2D1A32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290494"/>
            <a:ext cx="6412976" cy="65675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AD2BEC-3388-8D41-A02D-FA5DE096DBF8}"/>
              </a:ext>
            </a:extLst>
          </p:cNvPr>
          <p:cNvSpPr txBox="1">
            <a:spLocks/>
          </p:cNvSpPr>
          <p:nvPr/>
        </p:nvSpPr>
        <p:spPr>
          <a:xfrm>
            <a:off x="1105424" y="863600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3 to 5 total </a:t>
            </a:r>
          </a:p>
          <a:p>
            <a:pPr marL="6160" indent="0" algn="ctr">
              <a:buNone/>
            </a:pPr>
            <a:r>
              <a:rPr lang="en-US" dirty="0"/>
              <a:t>I or E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616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• Minor - no impact</a:t>
            </a:r>
          </a:p>
          <a:p>
            <a:pPr marL="6160" indent="0">
              <a:buNone/>
            </a:pPr>
            <a:r>
              <a:rPr lang="en-US" dirty="0"/>
              <a:t>• Important</a:t>
            </a:r>
          </a:p>
          <a:p>
            <a:pPr marL="6160" indent="0">
              <a:buNone/>
            </a:pPr>
            <a:r>
              <a:rPr lang="en-US" dirty="0"/>
              <a:t>• Essential 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weighted double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7352D6-D55D-1B49-87F3-7F0B3B19389F}"/>
              </a:ext>
            </a:extLst>
          </p:cNvPr>
          <p:cNvSpPr txBox="1">
            <a:spLocks/>
          </p:cNvSpPr>
          <p:nvPr/>
        </p:nvSpPr>
        <p:spPr>
          <a:xfrm>
            <a:off x="3600712" y="2519696"/>
            <a:ext cx="4990576" cy="295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39FF56-BD89-7F46-A6E2-CD00B0EF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290494"/>
            <a:ext cx="6412976" cy="65675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BACE8D-7B8F-D24C-9005-348DCFF34AC0}"/>
              </a:ext>
            </a:extLst>
          </p:cNvPr>
          <p:cNvSpPr txBox="1">
            <a:spLocks/>
          </p:cNvSpPr>
          <p:nvPr/>
        </p:nvSpPr>
        <p:spPr>
          <a:xfrm>
            <a:off x="1105424" y="863600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no more than </a:t>
            </a:r>
          </a:p>
          <a:p>
            <a:pPr marL="6160" indent="0" algn="ctr">
              <a:buNone/>
            </a:pPr>
            <a:r>
              <a:rPr lang="en-US" dirty="0"/>
              <a:t>2 Essential</a:t>
            </a:r>
          </a:p>
          <a:p>
            <a:pPr marL="616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• Minor 	- no impact</a:t>
            </a:r>
          </a:p>
          <a:p>
            <a:pPr marL="616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• Important</a:t>
            </a:r>
          </a:p>
          <a:p>
            <a:pPr marL="6160" indent="0">
              <a:buNone/>
            </a:pPr>
            <a:r>
              <a:rPr lang="en-US" dirty="0"/>
              <a:t>• Essential 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weighted double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Valid Participation Rates?</a:t>
            </a:r>
          </a:p>
        </p:txBody>
      </p:sp>
    </p:spTree>
    <p:extLst>
      <p:ext uri="{BB962C8B-B14F-4D97-AF65-F5344CB8AC3E}">
        <p14:creationId xmlns:p14="http://schemas.microsoft.com/office/powerpoint/2010/main" val="2025086947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Valid Participation 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42A8-B0C1-DE42-918C-67CA5EFC1C27}"/>
              </a:ext>
            </a:extLst>
          </p:cNvPr>
          <p:cNvSpPr txBox="1">
            <a:spLocks/>
          </p:cNvSpPr>
          <p:nvPr/>
        </p:nvSpPr>
        <p:spPr>
          <a:xfrm>
            <a:off x="1105424" y="1885285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IDEA recommends 65%</a:t>
            </a:r>
          </a:p>
          <a:p>
            <a:pPr marL="6160" indent="0" algn="ctr">
              <a:buNone/>
            </a:pPr>
            <a:r>
              <a:rPr lang="en-US" dirty="0"/>
              <a:t>CLTE recommends 75%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C98771-63AA-6C48-BFA5-B6E413C9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28" y="3037971"/>
            <a:ext cx="6582242" cy="386948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D53E4D-76F9-664A-9A01-4F971EE7E3A5}"/>
              </a:ext>
            </a:extLst>
          </p:cNvPr>
          <p:cNvCxnSpPr>
            <a:cxnSpLocks/>
          </p:cNvCxnSpPr>
          <p:nvPr/>
        </p:nvCxnSpPr>
        <p:spPr>
          <a:xfrm flipH="1" flipV="1">
            <a:off x="4330749" y="3637885"/>
            <a:ext cx="393700" cy="40179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ame 13">
            <a:extLst>
              <a:ext uri="{FF2B5EF4-FFF2-40B4-BE49-F238E27FC236}">
                <a16:creationId xmlns:a16="http://schemas.microsoft.com/office/drawing/2014/main" id="{09A67A59-042B-3F49-8B20-76159F4BA8FC}"/>
              </a:ext>
            </a:extLst>
          </p:cNvPr>
          <p:cNvSpPr/>
          <p:nvPr/>
        </p:nvSpPr>
        <p:spPr>
          <a:xfrm>
            <a:off x="3785559" y="3348325"/>
            <a:ext cx="645764" cy="289560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8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Valid Participation 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42A8-B0C1-DE42-918C-67CA5EFC1C27}"/>
              </a:ext>
            </a:extLst>
          </p:cNvPr>
          <p:cNvSpPr txBox="1">
            <a:spLocks/>
          </p:cNvSpPr>
          <p:nvPr/>
        </p:nvSpPr>
        <p:spPr>
          <a:xfrm>
            <a:off x="7544324" y="3037971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Discuss its usefulness.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C98771-63AA-6C48-BFA5-B6E413C9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28" y="3037971"/>
            <a:ext cx="6582242" cy="386948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F4FA6B-5AE3-C343-8037-5D8B56B1A97B}"/>
              </a:ext>
            </a:extLst>
          </p:cNvPr>
          <p:cNvCxnSpPr>
            <a:cxnSpLocks/>
          </p:cNvCxnSpPr>
          <p:nvPr/>
        </p:nvCxnSpPr>
        <p:spPr>
          <a:xfrm>
            <a:off x="1321974" y="5278506"/>
            <a:ext cx="6027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63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A3F9-8B4F-4D43-8DB9-170E800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Fit</a:t>
            </a:r>
          </a:p>
          <a:p>
            <a:r>
              <a:rPr lang="en-US" dirty="0"/>
              <a:t>Teaching and Learning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4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Valid Participation 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42A8-B0C1-DE42-918C-67CA5EFC1C27}"/>
              </a:ext>
            </a:extLst>
          </p:cNvPr>
          <p:cNvSpPr txBox="1">
            <a:spLocks/>
          </p:cNvSpPr>
          <p:nvPr/>
        </p:nvSpPr>
        <p:spPr>
          <a:xfrm>
            <a:off x="7544324" y="3037971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Discuss its usefulness.</a:t>
            </a:r>
          </a:p>
          <a:p>
            <a:pPr marL="6160" indent="0" algn="ctr">
              <a:buNone/>
            </a:pPr>
            <a:r>
              <a:rPr lang="en-US" dirty="0"/>
              <a:t>Schedule it.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C98771-63AA-6C48-BFA5-B6E413C9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28" y="3037971"/>
            <a:ext cx="6582242" cy="386948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F4FA6B-5AE3-C343-8037-5D8B56B1A97B}"/>
              </a:ext>
            </a:extLst>
          </p:cNvPr>
          <p:cNvCxnSpPr>
            <a:cxnSpLocks/>
          </p:cNvCxnSpPr>
          <p:nvPr/>
        </p:nvCxnSpPr>
        <p:spPr>
          <a:xfrm>
            <a:off x="1333549" y="5857240"/>
            <a:ext cx="6027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590FAB-1F01-BB4F-A0C0-479AD7B1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37" y="1346670"/>
            <a:ext cx="6585433" cy="5570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Increasing Participation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DB9AD-087C-3B4C-9ADD-8161083EE9F2}"/>
              </a:ext>
            </a:extLst>
          </p:cNvPr>
          <p:cNvSpPr txBox="1">
            <a:spLocks/>
          </p:cNvSpPr>
          <p:nvPr/>
        </p:nvSpPr>
        <p:spPr>
          <a:xfrm>
            <a:off x="7544324" y="3037971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Discuss its usefulness.</a:t>
            </a:r>
          </a:p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Schedule it.</a:t>
            </a:r>
          </a:p>
          <a:p>
            <a:pPr marL="6160" indent="0" algn="ctr">
              <a:buNone/>
            </a:pPr>
            <a:r>
              <a:rPr lang="en-US" dirty="0"/>
              <a:t>Check the Response Rate.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0E8133-98ED-7746-AC83-C386A336399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704745" y="5907662"/>
            <a:ext cx="393700" cy="40179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ame 13">
            <a:extLst>
              <a:ext uri="{FF2B5EF4-FFF2-40B4-BE49-F238E27FC236}">
                <a16:creationId xmlns:a16="http://schemas.microsoft.com/office/drawing/2014/main" id="{A823CF15-F2F6-1E46-BB68-941BC32A681F}"/>
              </a:ext>
            </a:extLst>
          </p:cNvPr>
          <p:cNvSpPr/>
          <p:nvPr/>
        </p:nvSpPr>
        <p:spPr>
          <a:xfrm>
            <a:off x="5157060" y="6201508"/>
            <a:ext cx="540355" cy="241006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F049B95-E8BB-0943-B7B4-3A11E24EBFD5}"/>
              </a:ext>
            </a:extLst>
          </p:cNvPr>
          <p:cNvSpPr/>
          <p:nvPr/>
        </p:nvSpPr>
        <p:spPr>
          <a:xfrm>
            <a:off x="1851152" y="1644279"/>
            <a:ext cx="528633" cy="241006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2DA180-8FBF-444C-A919-9E146DFF4199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05689" y="1973082"/>
            <a:ext cx="393700" cy="40179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78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Increasing Participation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C98771-63AA-6C48-BFA5-B6E413C9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28" y="3037971"/>
            <a:ext cx="6582242" cy="38694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DB9AD-087C-3B4C-9ADD-8161083EE9F2}"/>
              </a:ext>
            </a:extLst>
          </p:cNvPr>
          <p:cNvSpPr txBox="1">
            <a:spLocks/>
          </p:cNvSpPr>
          <p:nvPr/>
        </p:nvSpPr>
        <p:spPr>
          <a:xfrm>
            <a:off x="7544324" y="3037971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Discuss its usefulness.</a:t>
            </a:r>
          </a:p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Schedule it.</a:t>
            </a:r>
          </a:p>
          <a:p>
            <a:pPr marL="6160" indent="0" algn="ctr">
              <a:buNone/>
            </a:pPr>
            <a:r>
              <a:rPr lang="en-US" dirty="0"/>
              <a:t>Check the Response Rate.</a:t>
            </a:r>
          </a:p>
          <a:p>
            <a:pPr marL="6160" indent="0" algn="ctr">
              <a:buNone/>
            </a:pPr>
            <a:r>
              <a:rPr lang="en-US" dirty="0"/>
              <a:t>Re-send the link.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350282-D242-C54D-ACBE-DB819DCC319D}"/>
              </a:ext>
            </a:extLst>
          </p:cNvPr>
          <p:cNvCxnSpPr>
            <a:cxnSpLocks/>
          </p:cNvCxnSpPr>
          <p:nvPr/>
        </p:nvCxnSpPr>
        <p:spPr>
          <a:xfrm flipH="1">
            <a:off x="7544324" y="5857240"/>
            <a:ext cx="723375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5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Increasing Participation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C98771-63AA-6C48-BFA5-B6E413C9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28" y="3037971"/>
            <a:ext cx="6582242" cy="38694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DB9AD-087C-3B4C-9ADD-8161083EE9F2}"/>
              </a:ext>
            </a:extLst>
          </p:cNvPr>
          <p:cNvSpPr txBox="1">
            <a:spLocks/>
          </p:cNvSpPr>
          <p:nvPr/>
        </p:nvSpPr>
        <p:spPr>
          <a:xfrm>
            <a:off x="7544324" y="3037971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Discuss its usefulness.</a:t>
            </a:r>
          </a:p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Schedule it.</a:t>
            </a:r>
          </a:p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Check the Response Rate.</a:t>
            </a:r>
          </a:p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Re-send the link.</a:t>
            </a:r>
          </a:p>
          <a:p>
            <a:pPr marL="6160" indent="0" algn="ctr">
              <a:buNone/>
            </a:pPr>
            <a:r>
              <a:rPr lang="en-US" dirty="0"/>
              <a:t>Incentivize?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3D83D2-8EA5-AD44-BC19-29623652C51D}"/>
              </a:ext>
            </a:extLst>
          </p:cNvPr>
          <p:cNvGrpSpPr/>
          <p:nvPr/>
        </p:nvGrpSpPr>
        <p:grpSpPr>
          <a:xfrm>
            <a:off x="2884120" y="4548553"/>
            <a:ext cx="3692527" cy="1836792"/>
            <a:chOff x="1618027" y="3648573"/>
            <a:chExt cx="6139048" cy="30767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6782A5-74D2-FC48-BADE-EE2F1968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8029" y="4686519"/>
              <a:ext cx="3628570" cy="2038796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8AB04B-CF6B-8B4E-9EFB-0C27B3C45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9" t="19939" r="-349" b="32298"/>
            <a:stretch/>
          </p:blipFill>
          <p:spPr>
            <a:xfrm>
              <a:off x="1618027" y="3648573"/>
              <a:ext cx="3628571" cy="1037945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4FCFB2-5879-0A48-9913-8E00FF9B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3124" y="3648574"/>
              <a:ext cx="2563951" cy="3076741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7192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D378FDE2-E716-7142-9A4E-CBAAB3D4D668}"/>
              </a:ext>
            </a:extLst>
          </p:cNvPr>
          <p:cNvSpPr/>
          <p:nvPr/>
        </p:nvSpPr>
        <p:spPr>
          <a:xfrm>
            <a:off x="9365755" y="4946831"/>
            <a:ext cx="775504" cy="775504"/>
          </a:xfrm>
          <a:prstGeom prst="noSmoking">
            <a:avLst>
              <a:gd name="adj" fmla="val 112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DB9AD-087C-3B4C-9ADD-8161083EE9F2}"/>
              </a:ext>
            </a:extLst>
          </p:cNvPr>
          <p:cNvSpPr txBox="1">
            <a:spLocks/>
          </p:cNvSpPr>
          <p:nvPr/>
        </p:nvSpPr>
        <p:spPr>
          <a:xfrm>
            <a:off x="7544324" y="3037971"/>
            <a:ext cx="435557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Discuss its usefulness.</a:t>
            </a:r>
          </a:p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Schedule it.</a:t>
            </a:r>
          </a:p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Check the Response Rate.</a:t>
            </a:r>
          </a:p>
          <a:p>
            <a:pPr marL="6160" indent="0" algn="ctr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Re-send the link.</a:t>
            </a:r>
          </a:p>
          <a:p>
            <a:pPr marL="6160" indent="0" algn="ctr">
              <a:buNone/>
            </a:pPr>
            <a:r>
              <a:rPr lang="en-US" dirty="0"/>
              <a:t>Incentivize</a:t>
            </a:r>
          </a:p>
          <a:p>
            <a:pPr marL="6160" indent="0" algn="ctr">
              <a:buNone/>
            </a:pPr>
            <a:endParaRPr lang="en-US" dirty="0"/>
          </a:p>
          <a:p>
            <a:pPr marL="616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Increasing Participation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C98771-63AA-6C48-BFA5-B6E413C9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28" y="3037971"/>
            <a:ext cx="6582242" cy="38694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3D83D2-8EA5-AD44-BC19-29623652C51D}"/>
              </a:ext>
            </a:extLst>
          </p:cNvPr>
          <p:cNvGrpSpPr/>
          <p:nvPr/>
        </p:nvGrpSpPr>
        <p:grpSpPr>
          <a:xfrm>
            <a:off x="2884120" y="4548553"/>
            <a:ext cx="3692527" cy="1836792"/>
            <a:chOff x="1618027" y="3648573"/>
            <a:chExt cx="6139048" cy="30767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6782A5-74D2-FC48-BADE-EE2F1968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8029" y="4686519"/>
              <a:ext cx="3628570" cy="2038796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8AB04B-CF6B-8B4E-9EFB-0C27B3C45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9" t="19939" r="-349" b="32298"/>
            <a:stretch/>
          </p:blipFill>
          <p:spPr>
            <a:xfrm>
              <a:off x="1618027" y="3648573"/>
              <a:ext cx="3628571" cy="1037945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4FCFB2-5879-0A48-9913-8E00FF9B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3124" y="3648574"/>
              <a:ext cx="2563951" cy="3076741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90E2FE-14CF-FC4B-B684-9E87C47F3BAC}"/>
              </a:ext>
            </a:extLst>
          </p:cNvPr>
          <p:cNvCxnSpPr>
            <a:cxnSpLocks/>
          </p:cNvCxnSpPr>
          <p:nvPr/>
        </p:nvCxnSpPr>
        <p:spPr>
          <a:xfrm>
            <a:off x="9479325" y="5060401"/>
            <a:ext cx="548364" cy="548364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93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Interpreting IDEA Results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09F23-626A-4C4B-8614-6C4786C226D5}"/>
              </a:ext>
            </a:extLst>
          </p:cNvPr>
          <p:cNvSpPr/>
          <p:nvPr/>
        </p:nvSpPr>
        <p:spPr>
          <a:xfrm>
            <a:off x="2116835" y="2345176"/>
            <a:ext cx="7958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New Faculty Orientation Workshop 4: Interpreting IDEA Course Ratings</a:t>
            </a:r>
          </a:p>
          <a:p>
            <a:endParaRPr lang="en-US"/>
          </a:p>
          <a:p>
            <a:r>
              <a:rPr lang="en-US"/>
              <a:t>Interpreting results, incorporating teaching improvements and tracking your teaching effectiveness. </a:t>
            </a:r>
          </a:p>
          <a:p>
            <a:endParaRPr lang="en-US"/>
          </a:p>
          <a:p>
            <a:r>
              <a:rPr lang="en-US"/>
              <a:t>Fri. 1/22/2021 (Tentative)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09445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4C8-4292-BD4C-9D66-CE9B76F2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Request an IDEA Consultation</a:t>
            </a:r>
            <a:br>
              <a:rPr lang="en-US" dirty="0"/>
            </a:br>
            <a:r>
              <a:rPr lang="en-US" dirty="0">
                <a:hlinkClick r:id="rId2"/>
              </a:rPr>
              <a:t>https://www.auclte.com/idea-course-rating-interpretation</a:t>
            </a:r>
            <a:endParaRPr lang="en-US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118A352-7EE4-E54E-820D-4FFFC5224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635" y="2401977"/>
            <a:ext cx="6162898" cy="43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1440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A3F9-8B4F-4D43-8DB9-170E800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Fit</a:t>
            </a:r>
          </a:p>
          <a:p>
            <a:r>
              <a:rPr lang="en-US" dirty="0"/>
              <a:t>Teaching and Learning</a:t>
            </a:r>
          </a:p>
          <a:p>
            <a:r>
              <a:rPr lang="en-US" dirty="0"/>
              <a:t>Service (Professional Path and Tenure Track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3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A3F9-8B4F-4D43-8DB9-170E800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Fit </a:t>
            </a:r>
          </a:p>
          <a:p>
            <a:r>
              <a:rPr lang="en-US" dirty="0"/>
              <a:t>Teaching and Learning</a:t>
            </a:r>
          </a:p>
          <a:p>
            <a:r>
              <a:rPr lang="en-US" dirty="0"/>
              <a:t>Service (Professional Path and Tenure Track only)</a:t>
            </a:r>
          </a:p>
          <a:p>
            <a:r>
              <a:rPr lang="en-US" dirty="0"/>
              <a:t>Scholarship (Tenure Track only)</a:t>
            </a:r>
          </a:p>
        </p:txBody>
      </p:sp>
    </p:spTree>
    <p:extLst>
      <p:ext uri="{BB962C8B-B14F-4D97-AF65-F5344CB8AC3E}">
        <p14:creationId xmlns:p14="http://schemas.microsoft.com/office/powerpoint/2010/main" val="297717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D6CF93-D3B7-0547-908A-C32C3F0C844E}"/>
              </a:ext>
            </a:extLst>
          </p:cNvPr>
          <p:cNvSpPr txBox="1">
            <a:spLocks/>
          </p:cNvSpPr>
          <p:nvPr/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>
              <a:buNone/>
            </a:pP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dirty="0"/>
              <a:t>Teaching and Learning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A3F9-8B4F-4D43-8DB9-170E800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Mission Fit </a:t>
            </a:r>
          </a:p>
          <a:p>
            <a:r>
              <a:rPr lang="en-US" dirty="0"/>
              <a:t>Teaching and Learning – IDEA results are part of the evidence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Service (Professional Path and Tenure Track only)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Scholarship (Tenure Track only)</a:t>
            </a:r>
          </a:p>
        </p:txBody>
      </p:sp>
    </p:spTree>
    <p:extLst>
      <p:ext uri="{BB962C8B-B14F-4D97-AF65-F5344CB8AC3E}">
        <p14:creationId xmlns:p14="http://schemas.microsoft.com/office/powerpoint/2010/main" val="396433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A3F9-8B4F-4D43-8DB9-170E800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Mission Fit </a:t>
            </a:r>
          </a:p>
          <a:p>
            <a:r>
              <a:rPr lang="en-US" dirty="0"/>
              <a:t>Teaching and Learning – IDEA results are part of the evidence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Service (Professional Path and Tenure Track only)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Scholarship (Tenure Track only)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D6CF93-D3B7-0547-908A-C32C3F0C844E}"/>
              </a:ext>
            </a:extLst>
          </p:cNvPr>
          <p:cNvSpPr txBox="1">
            <a:spLocks/>
          </p:cNvSpPr>
          <p:nvPr/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Teaching and Learning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C9BBD7-F18C-C842-A86E-93FE4202D9A2}"/>
              </a:ext>
            </a:extLst>
          </p:cNvPr>
          <p:cNvSpPr txBox="1">
            <a:spLocks/>
          </p:cNvSpPr>
          <p:nvPr/>
        </p:nvSpPr>
        <p:spPr>
          <a:xfrm>
            <a:off x="2387378" y="212877"/>
            <a:ext cx="6906933" cy="278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>
              <a:buNone/>
            </a:pPr>
            <a:r>
              <a:rPr lang="en-US" sz="3200" i="1" dirty="0">
                <a:latin typeface="Athelas" panose="02000503000000020003" pitchFamily="2" charset="77"/>
                <a:cs typeface="Angsana New" panose="02020603050405020304" pitchFamily="18" charset="-34"/>
              </a:rPr>
              <a:t>Wait a minute…?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EE0C069-2078-604A-9FD1-4ED68FEB49E1}"/>
              </a:ext>
            </a:extLst>
          </p:cNvPr>
          <p:cNvSpPr/>
          <p:nvPr/>
        </p:nvSpPr>
        <p:spPr>
          <a:xfrm>
            <a:off x="8333830" y="2118947"/>
            <a:ext cx="2098000" cy="1493474"/>
          </a:xfrm>
          <a:prstGeom prst="wedgeRoundRectCallout">
            <a:avLst>
              <a:gd name="adj1" fmla="val -13735"/>
              <a:gd name="adj2" fmla="val 7662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Abadi MT Condensed Light" panose="020B0306030101010103" pitchFamily="34" charset="77"/>
              </a:rPr>
              <a:t>Aren’t they biased?!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378D00E0-EC7E-3A4A-A316-3094EB1DCE28}"/>
              </a:ext>
            </a:extLst>
          </p:cNvPr>
          <p:cNvSpPr/>
          <p:nvPr/>
        </p:nvSpPr>
        <p:spPr>
          <a:xfrm>
            <a:off x="2534962" y="3652463"/>
            <a:ext cx="2562597" cy="1615858"/>
          </a:xfrm>
          <a:prstGeom prst="wedgeEllipseCallout">
            <a:avLst>
              <a:gd name="adj1" fmla="val 30718"/>
              <a:gd name="adj2" fmla="val 5595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Apple Braille" pitchFamily="2" charset="0"/>
              </a:rPr>
              <a:t>Not relevant!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D006BD3A-8E6E-7540-87D4-C4CC4430DEF1}"/>
              </a:ext>
            </a:extLst>
          </p:cNvPr>
          <p:cNvSpPr/>
          <p:nvPr/>
        </p:nvSpPr>
        <p:spPr>
          <a:xfrm>
            <a:off x="4701469" y="3375966"/>
            <a:ext cx="4421579" cy="1972914"/>
          </a:xfrm>
          <a:prstGeom prst="cloud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Century Gothic" panose="020B0502020202020204" pitchFamily="34" charset="0"/>
              </a:rPr>
              <a:t>Do they </a:t>
            </a:r>
          </a:p>
          <a:p>
            <a:pPr algn="ctr"/>
            <a:r>
              <a:rPr lang="en-US" sz="2800" i="1" dirty="0">
                <a:latin typeface="Century Gothic" panose="020B0502020202020204" pitchFamily="34" charset="0"/>
              </a:rPr>
              <a:t>even matter…?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AC13D8C-92D5-1646-B556-A37F41A9F764}"/>
              </a:ext>
            </a:extLst>
          </p:cNvPr>
          <p:cNvSpPr/>
          <p:nvPr/>
        </p:nvSpPr>
        <p:spPr>
          <a:xfrm>
            <a:off x="2209889" y="2118947"/>
            <a:ext cx="4316149" cy="1778696"/>
          </a:xfrm>
          <a:prstGeom prst="wedgeRoundRectCallout">
            <a:avLst>
              <a:gd name="adj1" fmla="val 22807"/>
              <a:gd name="adj2" fmla="val 64177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badi MT Condensed Light" panose="020B0306030101010103" pitchFamily="34" charset="77"/>
              </a:rPr>
              <a:t>What do students even know about what they know?</a:t>
            </a:r>
          </a:p>
        </p:txBody>
      </p:sp>
    </p:spTree>
    <p:extLst>
      <p:ext uri="{BB962C8B-B14F-4D97-AF65-F5344CB8AC3E}">
        <p14:creationId xmlns:p14="http://schemas.microsoft.com/office/powerpoint/2010/main" val="17175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A3F9-8B4F-4D43-8DB9-170E800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Mission Fit </a:t>
            </a:r>
          </a:p>
          <a:p>
            <a:r>
              <a:rPr lang="en-US" dirty="0"/>
              <a:t>Teaching and Learning – IDEA results are </a:t>
            </a:r>
            <a:r>
              <a:rPr lang="en-US" i="1" dirty="0"/>
              <a:t>part</a:t>
            </a:r>
            <a:r>
              <a:rPr lang="en-US" dirty="0"/>
              <a:t> of the evidence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Service (Professional Path and Tenure Track only)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Scholarship (Tenure Track only)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D6CF93-D3B7-0547-908A-C32C3F0C844E}"/>
              </a:ext>
            </a:extLst>
          </p:cNvPr>
          <p:cNvSpPr txBox="1">
            <a:spLocks/>
          </p:cNvSpPr>
          <p:nvPr/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Teaching and Learning – IDEA results are </a:t>
            </a:r>
            <a:r>
              <a:rPr lang="en-US" i="1" dirty="0"/>
              <a:t>part</a:t>
            </a:r>
            <a:r>
              <a:rPr lang="en-US" dirty="0"/>
              <a:t> of the evidence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7.40741E-7 L 4.58333E-6 -0.38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A3F9-8B4F-4D43-8DB9-170E8003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-856927"/>
            <a:ext cx="7796540" cy="3997828"/>
          </a:xfrm>
        </p:spPr>
        <p:txBody>
          <a:bodyPr/>
          <a:lstStyle/>
          <a:p>
            <a:pPr marL="616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Teaching and Learning – IDEA results are </a:t>
            </a:r>
            <a:r>
              <a:rPr lang="en-US" i="1" dirty="0"/>
              <a:t>part</a:t>
            </a:r>
            <a:r>
              <a:rPr lang="en-US" dirty="0"/>
              <a:t> of the evidence</a:t>
            </a:r>
          </a:p>
          <a:p>
            <a:pPr marL="616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8E8E79-0BD8-BF4F-8A1D-718D2827B40F}"/>
              </a:ext>
            </a:extLst>
          </p:cNvPr>
          <p:cNvSpPr txBox="1">
            <a:spLocks/>
          </p:cNvSpPr>
          <p:nvPr/>
        </p:nvSpPr>
        <p:spPr>
          <a:xfrm>
            <a:off x="4589615" y="2290111"/>
            <a:ext cx="3012769" cy="295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1/3 – progress on PDP (Professional Development Plan) goals in Teaching and Learning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1B2E24-D9D2-9540-98B5-BC98CF963BE8}"/>
              </a:ext>
            </a:extLst>
          </p:cNvPr>
          <p:cNvSpPr txBox="1">
            <a:spLocks/>
          </p:cNvSpPr>
          <p:nvPr/>
        </p:nvSpPr>
        <p:spPr>
          <a:xfrm>
            <a:off x="1576846" y="2290111"/>
            <a:ext cx="3012769" cy="295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1/3 – peer and dean teaching observations</a:t>
            </a:r>
          </a:p>
          <a:p>
            <a:pPr marL="6160" indent="0" algn="ctr">
              <a:buNone/>
            </a:pPr>
            <a:r>
              <a:rPr lang="en-US" dirty="0"/>
              <a:t>and your written responses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86D1F3-AE9D-684E-851E-765B1AD9C8EF}"/>
              </a:ext>
            </a:extLst>
          </p:cNvPr>
          <p:cNvSpPr txBox="1">
            <a:spLocks/>
          </p:cNvSpPr>
          <p:nvPr/>
        </p:nvSpPr>
        <p:spPr>
          <a:xfrm>
            <a:off x="7602384" y="2290110"/>
            <a:ext cx="3012769" cy="295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n-US" dirty="0"/>
              <a:t>1/3 – IDEA course ratings</a:t>
            </a:r>
          </a:p>
          <a:p>
            <a:pPr marL="6160" indent="0" algn="ctr">
              <a:buNone/>
            </a:pPr>
            <a:r>
              <a:rPr lang="en-US" dirty="0"/>
              <a:t>and your written responses</a:t>
            </a:r>
          </a:p>
        </p:txBody>
      </p:sp>
    </p:spTree>
    <p:extLst>
      <p:ext uri="{BB962C8B-B14F-4D97-AF65-F5344CB8AC3E}">
        <p14:creationId xmlns:p14="http://schemas.microsoft.com/office/powerpoint/2010/main" val="227399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{668C0797-19B2-6F48-AE35-3F964470B487}tf16401378</Template>
  <TotalTime>1352</TotalTime>
  <Words>749</Words>
  <Application>Microsoft Macintosh PowerPoint</Application>
  <PresentationFormat>Widescreen</PresentationFormat>
  <Paragraphs>155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Abadi MT Condensed Light</vt:lpstr>
      <vt:lpstr>Apple Braille</vt:lpstr>
      <vt:lpstr>Arial</vt:lpstr>
      <vt:lpstr>Athelas</vt:lpstr>
      <vt:lpstr>Calibri</vt:lpstr>
      <vt:lpstr>Century Gothic</vt:lpstr>
      <vt:lpstr>MS Shell Dlg 2</vt:lpstr>
      <vt:lpstr>Wingdings</vt:lpstr>
      <vt:lpstr>Wingdings 3</vt:lpstr>
      <vt:lpstr>Madison</vt:lpstr>
      <vt:lpstr>Annual Evals Objective Selection Participation Rates</vt:lpstr>
      <vt:lpstr>Annual Evaluations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 Selection</vt:lpstr>
      <vt:lpstr>Objective Selection</vt:lpstr>
      <vt:lpstr>PowerPoint Presentation</vt:lpstr>
      <vt:lpstr>PowerPoint Presentation</vt:lpstr>
      <vt:lpstr>Learn more about each Objective https://www.ideaedu.org/idea-notes-on-learning/</vt:lpstr>
      <vt:lpstr>Learn more about each Objective: https://www.ideaedu.org/idea-notes-on-learning/</vt:lpstr>
      <vt:lpstr>To log in and choose Objectives…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 Participation Rates?</vt:lpstr>
      <vt:lpstr>Valid Participation Rates?</vt:lpstr>
      <vt:lpstr>Valid Participation Rates?</vt:lpstr>
      <vt:lpstr>Valid Participation Rates?</vt:lpstr>
      <vt:lpstr>Increasing Participation</vt:lpstr>
      <vt:lpstr>Increasing Participation</vt:lpstr>
      <vt:lpstr>Increasing Participation</vt:lpstr>
      <vt:lpstr>Increasing Participation</vt:lpstr>
      <vt:lpstr>Interpreting IDEA Results</vt:lpstr>
      <vt:lpstr>Request an IDEA Consultation https://www.auclte.com/idea-course-rating-interpretation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Evals Objective Selection Participation Rates</dc:title>
  <dc:creator>Nathan J Cox</dc:creator>
  <cp:lastModifiedBy>Nathan J Cox</cp:lastModifiedBy>
  <cp:revision>46</cp:revision>
  <dcterms:created xsi:type="dcterms:W3CDTF">2020-09-15T22:09:53Z</dcterms:created>
  <dcterms:modified xsi:type="dcterms:W3CDTF">2020-09-16T21:00:31Z</dcterms:modified>
</cp:coreProperties>
</file>