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30"/>
  </p:notesMasterIdLst>
  <p:sldIdLst>
    <p:sldId id="256" r:id="rId2"/>
    <p:sldId id="269" r:id="rId3"/>
    <p:sldId id="258" r:id="rId4"/>
    <p:sldId id="275" r:id="rId5"/>
    <p:sldId id="261" r:id="rId6"/>
    <p:sldId id="284" r:id="rId7"/>
    <p:sldId id="282" r:id="rId8"/>
    <p:sldId id="283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2" r:id="rId18"/>
    <p:sldId id="280" r:id="rId19"/>
    <p:sldId id="274" r:id="rId20"/>
    <p:sldId id="271" r:id="rId21"/>
    <p:sldId id="270" r:id="rId22"/>
    <p:sldId id="286" r:id="rId23"/>
    <p:sldId id="287" r:id="rId24"/>
    <p:sldId id="288" r:id="rId25"/>
    <p:sldId id="277" r:id="rId26"/>
    <p:sldId id="279" r:id="rId27"/>
    <p:sldId id="27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120" userDrawn="1">
          <p15:clr>
            <a:srgbClr val="A4A3A4"/>
          </p15:clr>
        </p15:guide>
        <p15:guide id="4" orient="horz" pos="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4"/>
    <p:restoredTop sz="76778"/>
  </p:normalViewPr>
  <p:slideViewPr>
    <p:cSldViewPr snapToGrid="0" snapToObjects="1" showGuides="1">
      <p:cViewPr>
        <p:scale>
          <a:sx n="130" d="100"/>
          <a:sy n="130" d="100"/>
        </p:scale>
        <p:origin x="320" y="400"/>
      </p:cViewPr>
      <p:guideLst>
        <p:guide orient="horz" pos="1536"/>
        <p:guide pos="360"/>
        <p:guide pos="120"/>
        <p:guide orient="horz"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273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4126-8599-FC40-9D1B-B4B9D8B1E51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D3140-0868-F040-B884-671B7C44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5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0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0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5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4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4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7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3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2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3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www.andersonuniversity.edu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of Employment Status: Section 5/5 of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3140-0868-F040-B884-671B7C442F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7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7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A9500F-FFDA-484C-A2FD-FAC9A50F40F0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0B41EA6-DFC9-9648-866F-9F7F9D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9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ersonuniversity.edu/hr/handboo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87681"/>
            <a:ext cx="8676222" cy="3200400"/>
          </a:xfrm>
        </p:spPr>
        <p:txBody>
          <a:bodyPr>
            <a:normAutofit/>
          </a:bodyPr>
          <a:lstStyle/>
          <a:p>
            <a:r>
              <a:rPr lang="en-US" dirty="0"/>
              <a:t>Shared governance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Peer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BAC5-0079-4B4E-8558-4648E2478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88" y="3764280"/>
            <a:ext cx="11081982" cy="277299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An overview of Annual Faculty Performance Reviews</a:t>
            </a:r>
          </a:p>
          <a:p>
            <a:r>
              <a:rPr lang="en-US" sz="3200" dirty="0"/>
              <a:t>and AU’s</a:t>
            </a:r>
          </a:p>
          <a:p>
            <a:r>
              <a:rPr lang="en-US" sz="3200" dirty="0"/>
              <a:t> Reappointment, Tenure and Promotion Processes</a:t>
            </a:r>
          </a:p>
        </p:txBody>
      </p:sp>
    </p:spTree>
    <p:extLst>
      <p:ext uri="{BB962C8B-B14F-4D97-AF65-F5344CB8AC3E}">
        <p14:creationId xmlns:p14="http://schemas.microsoft.com/office/powerpoint/2010/main" val="42136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058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When writing PDP goals…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lists of types of teaching/advising activities that MEET and EXCEED Expectations (Handbook, 5.6)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Consult with Dean. 3 to 4 goals are plenty.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499555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/>
              <a:t>Teaching/Advising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</p:spTree>
    <p:extLst>
      <p:ext uri="{BB962C8B-B14F-4D97-AF65-F5344CB8AC3E}">
        <p14:creationId xmlns:p14="http://schemas.microsoft.com/office/powerpoint/2010/main" val="280099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499555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/>
              <a:t>Teaching/Advising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1" y="2316480"/>
            <a:ext cx="10834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Evidence needed in Portfolio: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PDP (with info. on achievement of goals)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Peer Evaluations and your written responses, by course or term: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Teaching Evaluation Classroom Visit Form (seated classes), and/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Teaching Evaluation Online Course Delivery Review Form (online classes)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Course Ratings and your written responses, by course or term: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IDEA Course Ratings,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800100" lvl="1" indent="-342900">
              <a:buFontTx/>
              <a:buChar char="-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Qualtrix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Surveys (Clinical Instructors)</a:t>
            </a:r>
          </a:p>
        </p:txBody>
      </p:sp>
    </p:spTree>
    <p:extLst>
      <p:ext uri="{BB962C8B-B14F-4D97-AF65-F5344CB8AC3E}">
        <p14:creationId xmlns:p14="http://schemas.microsoft.com/office/powerpoint/2010/main" val="22907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058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When writing PDP goals…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lists of types of service activities that MEET and EXCEED Expectations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(Handbook, 5.6)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Consult with Dean. 3 to 4 goals are plenty.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499555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/>
              <a:t>Service Expectations:</a:t>
            </a:r>
            <a:br>
              <a:rPr lang="en-US" dirty="0"/>
            </a:br>
            <a:r>
              <a:rPr lang="en-US" sz="3200" dirty="0"/>
              <a:t>(Professional Path and Tenure Track only)</a:t>
            </a:r>
          </a:p>
        </p:txBody>
      </p:sp>
    </p:spTree>
    <p:extLst>
      <p:ext uri="{BB962C8B-B14F-4D97-AF65-F5344CB8AC3E}">
        <p14:creationId xmlns:p14="http://schemas.microsoft.com/office/powerpoint/2010/main" val="106449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1" y="2316480"/>
            <a:ext cx="10834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Evidence needed in Portfolio: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PDP (with info. on achievement of goals)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FSC does not need supplementary info. / documentation beyond the PDP info.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0B1F07-3A88-9548-BB6F-282D45185B9E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Service Expectations:</a:t>
            </a:r>
            <a:br>
              <a:rPr lang="en-US" dirty="0"/>
            </a:br>
            <a:r>
              <a:rPr lang="en-US" sz="3200" dirty="0"/>
              <a:t>(Professional Path and Tenure Track only)</a:t>
            </a:r>
          </a:p>
        </p:txBody>
      </p:sp>
    </p:spTree>
    <p:extLst>
      <p:ext uri="{BB962C8B-B14F-4D97-AF65-F5344CB8AC3E}">
        <p14:creationId xmlns:p14="http://schemas.microsoft.com/office/powerpoint/2010/main" val="25173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0852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When writing PDP goals…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lists of types of scholarship activities that MEET and EXCEED Expectations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(Handbook, 5.6)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Departments’ discipline-specific “Definitions of Scholarship.”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(Academic Affairs Canvas Course or Department)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Consult with Dean. 3 to 4 goals are plenty.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499555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/>
              <a:t>Scholarship Expectations:</a:t>
            </a:r>
            <a:br>
              <a:rPr lang="en-US" dirty="0"/>
            </a:br>
            <a:r>
              <a:rPr lang="en-US" sz="3200" dirty="0"/>
              <a:t>(Tenure Track ONLY)</a:t>
            </a:r>
          </a:p>
        </p:txBody>
      </p:sp>
    </p:spTree>
    <p:extLst>
      <p:ext uri="{BB962C8B-B14F-4D97-AF65-F5344CB8AC3E}">
        <p14:creationId xmlns:p14="http://schemas.microsoft.com/office/powerpoint/2010/main" val="125439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1" y="2316480"/>
            <a:ext cx="11069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Evidence needed in Portfolio: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PDP (with info. on achievement of goals)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FSC does not need supplementary info. / documentation beyond the PDP info.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Professional Path faculty engaged in scholarship may optionally document activity on the PDP.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C157CD-CC2F-7B4C-8866-9BEAB9870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499555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/>
              <a:t>Scholarship Expectations:</a:t>
            </a:r>
            <a:br>
              <a:rPr lang="en-US" dirty="0"/>
            </a:br>
            <a:r>
              <a:rPr lang="en-US" sz="3200" dirty="0"/>
              <a:t>(Tenure Track ONLY)</a:t>
            </a:r>
          </a:p>
        </p:txBody>
      </p:sp>
    </p:spTree>
    <p:extLst>
      <p:ext uri="{BB962C8B-B14F-4D97-AF65-F5344CB8AC3E}">
        <p14:creationId xmlns:p14="http://schemas.microsoft.com/office/powerpoint/2010/main" val="23366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0" y="499555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Professional Path vs. tenure Track: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E6C6-B609-7B47-AA0D-BE3E10D38CFB}"/>
              </a:ext>
            </a:extLst>
          </p:cNvPr>
          <p:cNvSpPr txBox="1"/>
          <p:nvPr/>
        </p:nvSpPr>
        <p:spPr>
          <a:xfrm>
            <a:off x="1689100" y="2438400"/>
            <a:ext cx="4483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Professional Path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Evaluated on: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Mission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Teaching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Service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Reappointed annually until year 6, when eligible for reappointment with multi-year contracts.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371C0-C2CC-B543-B6D1-8BF7E67F41DA}"/>
              </a:ext>
            </a:extLst>
          </p:cNvPr>
          <p:cNvSpPr txBox="1"/>
          <p:nvPr/>
        </p:nvSpPr>
        <p:spPr>
          <a:xfrm>
            <a:off x="6451600" y="2438400"/>
            <a:ext cx="462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Tenure Track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Evaluated on: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Mission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Teaching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Service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Scholarship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Reappointed annually until year 6, when granted Tenure without need for further periodic reappointment.</a:t>
            </a:r>
          </a:p>
        </p:txBody>
      </p:sp>
    </p:spTree>
    <p:extLst>
      <p:ext uri="{BB962C8B-B14F-4D97-AF65-F5344CB8AC3E}">
        <p14:creationId xmlns:p14="http://schemas.microsoft.com/office/powerpoint/2010/main" val="41708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0" y="499555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Status CHANGEs </a:t>
            </a:r>
          </a:p>
          <a:p>
            <a:r>
              <a:rPr lang="en-US" sz="3200" dirty="0"/>
              <a:t>Change in Track: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05187B-0DDE-7743-9EE8-406E5FC8BDDF}"/>
              </a:ext>
            </a:extLst>
          </p:cNvPr>
          <p:cNvGrpSpPr/>
          <p:nvPr/>
        </p:nvGrpSpPr>
        <p:grpSpPr>
          <a:xfrm>
            <a:off x="4629149" y="2438400"/>
            <a:ext cx="7251700" cy="3327400"/>
            <a:chOff x="2470149" y="2438400"/>
            <a:chExt cx="7251700" cy="3327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ADA35A-BCB5-B74A-A3F6-0550DEFD2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149" y="2438400"/>
              <a:ext cx="7251700" cy="3327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2E880C-AA41-754D-AE4B-02D0A0C08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2250" y="3898900"/>
              <a:ext cx="1790700" cy="330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A82E12-5799-A14E-8E9E-0111B425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2250" y="4201754"/>
              <a:ext cx="1854200" cy="381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77E6C6-B609-7B47-AA0D-BE3E10D38CFB}"/>
              </a:ext>
            </a:extLst>
          </p:cNvPr>
          <p:cNvSpPr txBox="1"/>
          <p:nvPr/>
        </p:nvSpPr>
        <p:spPr>
          <a:xfrm>
            <a:off x="190500" y="1997201"/>
            <a:ext cx="44386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Typically, faculty do not apply to the FSC for Change of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Track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Status.*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Tracks are designated to the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faculty members hold, determined by the Dean and Provost based on the needs of the academic unit prior to creation of the position.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See: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5.3 “Classification of Faculty Members” and 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5.5 “Faculty Change of Status”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EA76E-1D5D-4848-A60C-2CB6CF454A9B}"/>
              </a:ext>
            </a:extLst>
          </p:cNvPr>
          <p:cNvSpPr txBox="1"/>
          <p:nvPr/>
        </p:nvSpPr>
        <p:spPr>
          <a:xfrm>
            <a:off x="8983359" y="349696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209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9039BC-394D-8D40-92CD-48A62994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4" y="0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 err="1"/>
              <a:t>ReVIEW</a:t>
            </a:r>
            <a:r>
              <a:rPr lang="en-US" dirty="0"/>
              <a:t> CYCLE:</a:t>
            </a:r>
            <a:br>
              <a:rPr lang="en-US" dirty="0"/>
            </a:br>
            <a:r>
              <a:rPr lang="en-US" sz="3200" dirty="0"/>
              <a:t>(Annual Appointment track)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1DEC3D5-8498-D948-87E0-0BAC19A4A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" t="8839" r="1091" b="14757"/>
          <a:stretch/>
        </p:blipFill>
        <p:spPr>
          <a:xfrm>
            <a:off x="1180615" y="1368440"/>
            <a:ext cx="9256028" cy="53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9039BC-394D-8D40-92CD-48A62994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0"/>
            <a:ext cx="11507190" cy="1801091"/>
          </a:xfrm>
        </p:spPr>
        <p:txBody>
          <a:bodyPr anchor="t">
            <a:normAutofit/>
          </a:bodyPr>
          <a:lstStyle/>
          <a:p>
            <a:r>
              <a:rPr lang="en-US" dirty="0" err="1"/>
              <a:t>ReVIEW</a:t>
            </a:r>
            <a:r>
              <a:rPr lang="en-US" dirty="0"/>
              <a:t> CYCLE:</a:t>
            </a:r>
            <a:br>
              <a:rPr lang="en-US" dirty="0"/>
            </a:br>
            <a:r>
              <a:rPr lang="en-US" sz="3200" dirty="0"/>
              <a:t>(Professional Path and Tenure Track)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F443B5E-63A3-2445-92B6-DC18B54C4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" t="8689" r="571" b="18352"/>
          <a:stretch/>
        </p:blipFill>
        <p:spPr>
          <a:xfrm>
            <a:off x="810958" y="1368440"/>
            <a:ext cx="10570084" cy="53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0" y="499555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Faculty Classification –</a:t>
            </a:r>
          </a:p>
          <a:p>
            <a:r>
              <a:rPr lang="en-US" dirty="0"/>
              <a:t>Track and Ranks: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DAC7B9-D866-8843-A4DC-7747CA5DD741}"/>
              </a:ext>
            </a:extLst>
          </p:cNvPr>
          <p:cNvGrpSpPr/>
          <p:nvPr/>
        </p:nvGrpSpPr>
        <p:grpSpPr>
          <a:xfrm>
            <a:off x="2470149" y="2438400"/>
            <a:ext cx="7251700" cy="3327400"/>
            <a:chOff x="2470149" y="2438400"/>
            <a:chExt cx="7251700" cy="3327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ADA35A-BCB5-B74A-A3F6-0550DEFD2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149" y="2438400"/>
              <a:ext cx="7251700" cy="3327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2E880C-AA41-754D-AE4B-02D0A0C08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2250" y="3898900"/>
              <a:ext cx="1790700" cy="330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A82E12-5799-A14E-8E9E-0111B425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2250" y="4201754"/>
              <a:ext cx="18542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7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456028"/>
            <a:ext cx="3060700" cy="309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Promotion Matrix: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(application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(One Example…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are others, depending on track and rank when hired.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Handbook, 5.6.)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0" y="499555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Status CHANGEs</a:t>
            </a:r>
          </a:p>
          <a:p>
            <a:r>
              <a:rPr lang="en-US" sz="3200" dirty="0"/>
              <a:t>Eligibility for Promotion in Rank: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C643-7972-9340-8793-E2CB3F27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926" y="2298700"/>
            <a:ext cx="6978650" cy="4394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2DA3ED-16AF-9B4B-A804-433850888DE8}"/>
              </a:ext>
            </a:extLst>
          </p:cNvPr>
          <p:cNvSpPr/>
          <p:nvPr/>
        </p:nvSpPr>
        <p:spPr>
          <a:xfrm>
            <a:off x="6564573" y="4844954"/>
            <a:ext cx="3957851" cy="286603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55AD0-2A96-1140-B78A-E79A0D8056EB}"/>
              </a:ext>
            </a:extLst>
          </p:cNvPr>
          <p:cNvSpPr/>
          <p:nvPr/>
        </p:nvSpPr>
        <p:spPr>
          <a:xfrm>
            <a:off x="6564572" y="4237541"/>
            <a:ext cx="3957851" cy="286603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DDEBAA-8C8C-6341-AFFB-9A73257F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926" y="2316480"/>
            <a:ext cx="5473700" cy="377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443480"/>
            <a:ext cx="3154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Tenure Matrix: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(application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Eligibility to apply ≠ promotion being awarded or tenure being granted.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Status CHANGEs</a:t>
            </a:r>
          </a:p>
          <a:p>
            <a:r>
              <a:rPr lang="en-US" sz="3200" dirty="0"/>
              <a:t>Eligibility for Tenure application: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F0D4A-9061-8F48-BC76-026AC0B04582}"/>
              </a:ext>
            </a:extLst>
          </p:cNvPr>
          <p:cNvSpPr/>
          <p:nvPr/>
        </p:nvSpPr>
        <p:spPr>
          <a:xfrm>
            <a:off x="3916905" y="4243374"/>
            <a:ext cx="5049674" cy="314978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2" y="499554"/>
            <a:ext cx="4314422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DOCUMENTS and Info. you need:</a:t>
            </a:r>
          </a:p>
        </p:txBody>
      </p:sp>
      <p:pic>
        <p:nvPicPr>
          <p:cNvPr id="3" name="Picture 2" descr="Graphical user interface, text, application, table, email&#10;&#10;Description automatically generated">
            <a:extLst>
              <a:ext uri="{FF2B5EF4-FFF2-40B4-BE49-F238E27FC236}">
                <a16:creationId xmlns:a16="http://schemas.microsoft.com/office/drawing/2014/main" id="{D4DFDF58-CD22-5C48-BE45-02FE2099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31" y="0"/>
            <a:ext cx="7186217" cy="6858000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B7D76E0-D7AF-6247-A031-42B24750187C}"/>
              </a:ext>
            </a:extLst>
          </p:cNvPr>
          <p:cNvSpPr/>
          <p:nvPr/>
        </p:nvSpPr>
        <p:spPr>
          <a:xfrm>
            <a:off x="5215944" y="3429000"/>
            <a:ext cx="321971" cy="1336183"/>
          </a:xfrm>
          <a:prstGeom prst="leftBrace">
            <a:avLst/>
          </a:prstGeom>
          <a:noFill/>
          <a:ln w="666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016F7-6447-5940-A37A-07E14BD35A8C}"/>
              </a:ext>
            </a:extLst>
          </p:cNvPr>
          <p:cNvSpPr txBox="1"/>
          <p:nvPr/>
        </p:nvSpPr>
        <p:spPr>
          <a:xfrm>
            <a:off x="2011460" y="3912425"/>
            <a:ext cx="6130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Choose the correct track info.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0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2" y="499554"/>
            <a:ext cx="4314422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DOCUMENTS and Info. you need:</a:t>
            </a:r>
          </a:p>
        </p:txBody>
      </p:sp>
      <p:pic>
        <p:nvPicPr>
          <p:cNvPr id="3" name="Picture 2" descr="Graphical user interface, text, application, table, email&#10;&#10;Description automatically generated">
            <a:extLst>
              <a:ext uri="{FF2B5EF4-FFF2-40B4-BE49-F238E27FC236}">
                <a16:creationId xmlns:a16="http://schemas.microsoft.com/office/drawing/2014/main" id="{D4DFDF58-CD22-5C48-BE45-02FE2099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31" y="0"/>
            <a:ext cx="7186217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796DB1B3-B5D7-4245-8767-EEF0A2D462C9}"/>
              </a:ext>
            </a:extLst>
          </p:cNvPr>
          <p:cNvSpPr/>
          <p:nvPr/>
        </p:nvSpPr>
        <p:spPr>
          <a:xfrm>
            <a:off x="5128147" y="1242813"/>
            <a:ext cx="502276" cy="23456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4E430-0598-154A-B1B3-B3CDD817ABB9}"/>
              </a:ext>
            </a:extLst>
          </p:cNvPr>
          <p:cNvSpPr txBox="1"/>
          <p:nvPr/>
        </p:nvSpPr>
        <p:spPr>
          <a:xfrm>
            <a:off x="2504942" y="2534386"/>
            <a:ext cx="243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Mind the deadlines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 your applications.</a:t>
            </a: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4762B91-D5EE-3340-ACB5-F2B89A8465B8}"/>
              </a:ext>
            </a:extLst>
          </p:cNvPr>
          <p:cNvSpPr/>
          <p:nvPr/>
        </p:nvSpPr>
        <p:spPr>
          <a:xfrm>
            <a:off x="5128147" y="1858853"/>
            <a:ext cx="502276" cy="23456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2" y="499554"/>
            <a:ext cx="4314422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DOCUMENTS and Info. you need: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4762B91-D5EE-3340-ACB5-F2B89A8465B8}"/>
              </a:ext>
            </a:extLst>
          </p:cNvPr>
          <p:cNvSpPr/>
          <p:nvPr/>
        </p:nvSpPr>
        <p:spPr>
          <a:xfrm>
            <a:off x="4595801" y="3855078"/>
            <a:ext cx="502276" cy="23456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F6DEC-8387-B842-8EC5-756BD016D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54" y="0"/>
            <a:ext cx="7033846" cy="68580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93104E2B-A6D0-C948-963F-3D9D66A0A99C}"/>
              </a:ext>
            </a:extLst>
          </p:cNvPr>
          <p:cNvSpPr/>
          <p:nvPr/>
        </p:nvSpPr>
        <p:spPr>
          <a:xfrm>
            <a:off x="5005778" y="1766554"/>
            <a:ext cx="502276" cy="23456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C2C8C89-E067-024C-ADE7-1029744E7784}"/>
              </a:ext>
            </a:extLst>
          </p:cNvPr>
          <p:cNvSpPr/>
          <p:nvPr/>
        </p:nvSpPr>
        <p:spPr>
          <a:xfrm>
            <a:off x="5005778" y="1165539"/>
            <a:ext cx="502276" cy="23456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32AC8-AA8E-3F4F-85E4-37BE7EC0BC6A}"/>
              </a:ext>
            </a:extLst>
          </p:cNvPr>
          <p:cNvCxnSpPr>
            <a:cxnSpLocks/>
          </p:cNvCxnSpPr>
          <p:nvPr/>
        </p:nvCxnSpPr>
        <p:spPr>
          <a:xfrm>
            <a:off x="5628067" y="1348583"/>
            <a:ext cx="236971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856015-9A33-BA4F-A37C-25A2F32B0697}"/>
              </a:ext>
            </a:extLst>
          </p:cNvPr>
          <p:cNvCxnSpPr>
            <a:cxnSpLocks/>
          </p:cNvCxnSpPr>
          <p:nvPr/>
        </p:nvCxnSpPr>
        <p:spPr>
          <a:xfrm>
            <a:off x="5628067" y="1943753"/>
            <a:ext cx="304701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52B45-E5F1-9346-9119-982F6525E904}"/>
              </a:ext>
            </a:extLst>
          </p:cNvPr>
          <p:cNvCxnSpPr>
            <a:cxnSpLocks/>
          </p:cNvCxnSpPr>
          <p:nvPr/>
        </p:nvCxnSpPr>
        <p:spPr>
          <a:xfrm>
            <a:off x="5628067" y="2109032"/>
            <a:ext cx="236971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FF787D-D6B7-4B4F-846A-EEC85A3F056F}"/>
              </a:ext>
            </a:extLst>
          </p:cNvPr>
          <p:cNvCxnSpPr>
            <a:cxnSpLocks/>
          </p:cNvCxnSpPr>
          <p:nvPr/>
        </p:nvCxnSpPr>
        <p:spPr>
          <a:xfrm>
            <a:off x="5256916" y="4530261"/>
            <a:ext cx="6810588" cy="0"/>
          </a:xfrm>
          <a:prstGeom prst="line">
            <a:avLst/>
          </a:prstGeom>
          <a:ln w="34925">
            <a:solidFill>
              <a:schemeClr val="bg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73DAF5-DE9F-7C49-8685-27F6FC7F2238}"/>
              </a:ext>
            </a:extLst>
          </p:cNvPr>
          <p:cNvCxnSpPr>
            <a:cxnSpLocks/>
          </p:cNvCxnSpPr>
          <p:nvPr/>
        </p:nvCxnSpPr>
        <p:spPr>
          <a:xfrm>
            <a:off x="5342585" y="4025243"/>
            <a:ext cx="265519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5117AF8-1771-A145-89DC-935D9EED83CA}"/>
              </a:ext>
            </a:extLst>
          </p:cNvPr>
          <p:cNvSpPr txBox="1"/>
          <p:nvPr/>
        </p:nvSpPr>
        <p:spPr>
          <a:xfrm>
            <a:off x="2504942" y="2534386"/>
            <a:ext cx="243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Mind the deadlines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 your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7371C0-C2CC-B543-B6D1-8BF7E67F41DA}"/>
              </a:ext>
            </a:extLst>
          </p:cNvPr>
          <p:cNvSpPr txBox="1"/>
          <p:nvPr/>
        </p:nvSpPr>
        <p:spPr>
          <a:xfrm>
            <a:off x="571500" y="2438400"/>
            <a:ext cx="104666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Download the Employee Handbook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www.andersonuniversity.edu/hr/handbook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See sections 5.3, 5.5 and 5.6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Password: “employee”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Get docs from Academic Affairs Canvas Course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920750"/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au.instructure.com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/courses/27052 </a:t>
            </a:r>
          </a:p>
          <a:p>
            <a:pPr marL="92075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39B1F5-72B0-8F49-948D-ED1452B965DA}"/>
              </a:ext>
            </a:extLst>
          </p:cNvPr>
          <p:cNvSpPr txBox="1">
            <a:spLocks/>
          </p:cNvSpPr>
          <p:nvPr/>
        </p:nvSpPr>
        <p:spPr>
          <a:xfrm>
            <a:off x="1" y="499554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DOCUMENTS and Info. you need:</a:t>
            </a:r>
          </a:p>
        </p:txBody>
      </p:sp>
    </p:spTree>
    <p:extLst>
      <p:ext uri="{BB962C8B-B14F-4D97-AF65-F5344CB8AC3E}">
        <p14:creationId xmlns:p14="http://schemas.microsoft.com/office/powerpoint/2010/main" val="2603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7371C0-C2CC-B543-B6D1-8BF7E67F41DA}"/>
              </a:ext>
            </a:extLst>
          </p:cNvPr>
          <p:cNvSpPr txBox="1"/>
          <p:nvPr/>
        </p:nvSpPr>
        <p:spPr>
          <a:xfrm>
            <a:off x="571500" y="2438400"/>
            <a:ext cx="10740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Upload your Portfolio on to the secure Google Drive folder: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link in the Academic Affairs Canvas Course 	</a:t>
            </a:r>
          </a:p>
          <a:p>
            <a:pPr marL="920750"/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au.instructure.com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/courses/27052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60114-F59B-2C4C-AB2F-C9E9030EFA26}"/>
              </a:ext>
            </a:extLst>
          </p:cNvPr>
          <p:cNvSpPr txBox="1">
            <a:spLocks/>
          </p:cNvSpPr>
          <p:nvPr/>
        </p:nvSpPr>
        <p:spPr>
          <a:xfrm>
            <a:off x="1" y="499554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DOCUMENTS and Info. you need:</a:t>
            </a:r>
          </a:p>
        </p:txBody>
      </p:sp>
    </p:spTree>
    <p:extLst>
      <p:ext uri="{BB962C8B-B14F-4D97-AF65-F5344CB8AC3E}">
        <p14:creationId xmlns:p14="http://schemas.microsoft.com/office/powerpoint/2010/main" val="25236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0C7886-82DB-F148-B92D-D531EFF06A80}"/>
              </a:ext>
            </a:extLst>
          </p:cNvPr>
          <p:cNvSpPr txBox="1">
            <a:spLocks/>
          </p:cNvSpPr>
          <p:nvPr/>
        </p:nvSpPr>
        <p:spPr>
          <a:xfrm>
            <a:off x="0" y="502568"/>
            <a:ext cx="12191999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371C0-C2CC-B543-B6D1-8BF7E67F41DA}"/>
              </a:ext>
            </a:extLst>
          </p:cNvPr>
          <p:cNvSpPr txBox="1"/>
          <p:nvPr/>
        </p:nvSpPr>
        <p:spPr>
          <a:xfrm>
            <a:off x="571500" y="2438400"/>
            <a:ext cx="10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Seek advice: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- Your Dean (or Assoc. Dean)	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- Your Chair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- Faculty Status Committee Chair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 (for procedural questions)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Make an appointment: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- Director of the CLTE / Assist. Prov. of Faculty Development, Nathan Cox</a:t>
            </a:r>
          </a:p>
        </p:txBody>
      </p:sp>
    </p:spTree>
    <p:extLst>
      <p:ext uri="{BB962C8B-B14F-4D97-AF65-F5344CB8AC3E}">
        <p14:creationId xmlns:p14="http://schemas.microsoft.com/office/powerpoint/2010/main" val="17862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045" y="475489"/>
            <a:ext cx="9702155" cy="1907968"/>
          </a:xfrm>
        </p:spPr>
        <p:txBody>
          <a:bodyPr anchor="t"/>
          <a:lstStyle/>
          <a:p>
            <a:r>
              <a:rPr lang="en-US" dirty="0"/>
              <a:t>Obligations of all faculty, </a:t>
            </a:r>
            <a:r>
              <a:rPr lang="en-US" sz="3200" dirty="0"/>
              <a:t>regardless of track: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D16C7-A623-DA49-BB81-E69C450D12A6}"/>
              </a:ext>
            </a:extLst>
          </p:cNvPr>
          <p:cNvSpPr txBox="1"/>
          <p:nvPr/>
        </p:nvSpPr>
        <p:spPr>
          <a:xfrm>
            <a:off x="571500" y="2304289"/>
            <a:ext cx="10718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first 6 years: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a signed annual Faculty Status Reappointment Application.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Create an annual Professional Development Plan (PDP).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(Meet with dean in late summer / early fall - discuss PDP goals.)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Create a portfolio of evidence.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(Collect materials throughout year – including the PDP.)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an Annual Performance Review.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(Meet with dean in late spring / summer.)</a:t>
            </a:r>
          </a:p>
        </p:txBody>
      </p:sp>
    </p:spTree>
    <p:extLst>
      <p:ext uri="{BB962C8B-B14F-4D97-AF65-F5344CB8AC3E}">
        <p14:creationId xmlns:p14="http://schemas.microsoft.com/office/powerpoint/2010/main" val="19975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804C-E504-4C46-A045-5069F1BC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05" y="499556"/>
            <a:ext cx="11507190" cy="3200400"/>
          </a:xfrm>
        </p:spPr>
        <p:txBody>
          <a:bodyPr anchor="t">
            <a:normAutofit/>
          </a:bodyPr>
          <a:lstStyle/>
          <a:p>
            <a:r>
              <a:rPr lang="en-US" dirty="0"/>
              <a:t>On What are Faculty evaluated?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29F4F-89C8-5C4C-B2EF-D42D5503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2" y="3620404"/>
            <a:ext cx="9282695" cy="1580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836A5-82C3-3A43-96F5-75688773D302}"/>
              </a:ext>
            </a:extLst>
          </p:cNvPr>
          <p:cNvSpPr txBox="1"/>
          <p:nvPr/>
        </p:nvSpPr>
        <p:spPr>
          <a:xfrm>
            <a:off x="571500" y="2438400"/>
            <a:ext cx="1071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should the PDP and Portfolio Include?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depends on the position Track…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5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1620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PDP Section I. Mission Fit</a:t>
            </a:r>
            <a:r>
              <a:rPr lang="en-US" sz="2400" b="1" dirty="0">
                <a:latin typeface="Calibri" panose="020F0502020204030204" pitchFamily="34" charset="0"/>
              </a:rPr>
              <a:t> 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 marL="808038" indent="-347663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Faculty members represent a variety of Christian perspectives.</a:t>
            </a:r>
          </a:p>
          <a:p>
            <a:pPr marL="808038" indent="-34766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indent="-347663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Individuals may be at different points in their faith journey.</a:t>
            </a:r>
          </a:p>
          <a:p>
            <a:pPr marL="808038" indent="-34766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indent="-347663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University affirms that our shared Christian faith is the unique tie that binds us together in this Christian academic community.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parts of Section I. …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2170A0-EBFF-E448-BC1F-53856B8DE3C3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Mission Fit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</p:spTree>
    <p:extLst>
      <p:ext uri="{BB962C8B-B14F-4D97-AF65-F5344CB8AC3E}">
        <p14:creationId xmlns:p14="http://schemas.microsoft.com/office/powerpoint/2010/main" val="19266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162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I.A: Mission Fit and Christian Faith in Practice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</a:rPr>
              <a:t>reflect on how your faith and the University’s mission statement, vision statement, and values are expressed in your personal and professional lives.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</a:rPr>
              <a:t>explain ways in which you contribute to the advancement of the University’s mission. 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2170A0-EBFF-E448-BC1F-53856B8DE3C3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Mission Fit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</p:spTree>
    <p:extLst>
      <p:ext uri="{BB962C8B-B14F-4D97-AF65-F5344CB8AC3E}">
        <p14:creationId xmlns:p14="http://schemas.microsoft.com/office/powerpoint/2010/main" val="209470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I.B:  Christian Faith and Anderson University’s Statement of Faith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indent="-347663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	affirm that you are a confessing Christian who has a personal relationship with Jesus Christ as Savior and Lord and agree annually to respect and undergird the University’s faith statement as you carry out University responsibilities.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2170A0-EBFF-E448-BC1F-53856B8DE3C3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Mission Fit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</p:spTree>
    <p:extLst>
      <p:ext uri="{BB962C8B-B14F-4D97-AF65-F5344CB8AC3E}">
        <p14:creationId xmlns:p14="http://schemas.microsoft.com/office/powerpoint/2010/main" val="13582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162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University’s Statement of Faith “guides the University’s governance, leadership, and culture, but it is not to be confused with or required as a personal faith statement of individuals for employment.”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no “Exceeds Expectations” evaluation on the PDP… Meets Expectations or Not.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2170A0-EBFF-E448-BC1F-53856B8DE3C3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Mission Fit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</p:spTree>
    <p:extLst>
      <p:ext uri="{BB962C8B-B14F-4D97-AF65-F5344CB8AC3E}">
        <p14:creationId xmlns:p14="http://schemas.microsoft.com/office/powerpoint/2010/main" val="118721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0CB35-6A7A-5D44-BD28-684900142616}"/>
              </a:ext>
            </a:extLst>
          </p:cNvPr>
          <p:cNvSpPr txBox="1"/>
          <p:nvPr/>
        </p:nvSpPr>
        <p:spPr>
          <a:xfrm>
            <a:off x="571500" y="2316480"/>
            <a:ext cx="11620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chance to revise/expand on/rethink your ideas from employment application statement.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 or may not change much from one year to next.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Contracts include the following: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“Anderson University is a Christian institution of higher learning that has been built upon an enduring faith-based heritage. Faculty members are expected to be respectful of and not undermine the mission, Statement of Faith, vision, values, and purposes of the University.”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2170A0-EBFF-E448-BC1F-53856B8DE3C3}"/>
              </a:ext>
            </a:extLst>
          </p:cNvPr>
          <p:cNvSpPr txBox="1">
            <a:spLocks/>
          </p:cNvSpPr>
          <p:nvPr/>
        </p:nvSpPr>
        <p:spPr>
          <a:xfrm>
            <a:off x="342405" y="499555"/>
            <a:ext cx="11507190" cy="1801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Mission Fit Expectations:</a:t>
            </a:r>
            <a:br>
              <a:rPr lang="en-US" dirty="0"/>
            </a:br>
            <a:r>
              <a:rPr lang="en-US" sz="3200" dirty="0"/>
              <a:t>(for all tracks)</a:t>
            </a:r>
          </a:p>
        </p:txBody>
      </p:sp>
    </p:spTree>
    <p:extLst>
      <p:ext uri="{BB962C8B-B14F-4D97-AF65-F5344CB8AC3E}">
        <p14:creationId xmlns:p14="http://schemas.microsoft.com/office/powerpoint/2010/main" val="67878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{68FC6D39-FF7D-9C4C-829D-76CDB40FBA4A}tf10001063</Template>
  <TotalTime>18964</TotalTime>
  <Words>1794</Words>
  <Application>Microsoft Macintosh PowerPoint</Application>
  <PresentationFormat>Widescreen</PresentationFormat>
  <Paragraphs>311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Mesh</vt:lpstr>
      <vt:lpstr>Shared governance  and  Peer Review</vt:lpstr>
      <vt:lpstr>PowerPoint Presentation</vt:lpstr>
      <vt:lpstr>Obligations of all faculty, regardless of track:</vt:lpstr>
      <vt:lpstr>On What are Faculty evaluated?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Teaching/Advising Expectations: (for all tracks)</vt:lpstr>
      <vt:lpstr>Teaching/Advising Expectations: (for all tracks)</vt:lpstr>
      <vt:lpstr>Service Expectations: (Professional Path and Tenure Track only)</vt:lpstr>
      <vt:lpstr>PowerPoint Presentation</vt:lpstr>
      <vt:lpstr>Scholarship Expectations: (Tenure Track ONLY)</vt:lpstr>
      <vt:lpstr>Scholarship Expectations: (Tenure Track ONLY)</vt:lpstr>
      <vt:lpstr>PowerPoint Presentation</vt:lpstr>
      <vt:lpstr>PowerPoint Presentation</vt:lpstr>
      <vt:lpstr>ReVIEW CYCLE: (Annual Appointment track)</vt:lpstr>
      <vt:lpstr>ReVIEW CYCLE: (Professional Path and Tenure Track)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governance  and  Peer Review</dc:title>
  <dc:creator>Nathan J. Cox</dc:creator>
  <cp:lastModifiedBy>Nathan J Cox</cp:lastModifiedBy>
  <cp:revision>86</cp:revision>
  <cp:lastPrinted>2018-09-24T01:23:59Z</cp:lastPrinted>
  <dcterms:created xsi:type="dcterms:W3CDTF">2018-09-12T17:02:11Z</dcterms:created>
  <dcterms:modified xsi:type="dcterms:W3CDTF">2022-09-02T15:46:45Z</dcterms:modified>
</cp:coreProperties>
</file>